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1" r:id="rId1"/>
  </p:sldMasterIdLst>
  <p:sldIdLst>
    <p:sldId id="256" r:id="rId2"/>
    <p:sldId id="257" r:id="rId3"/>
    <p:sldId id="274" r:id="rId4"/>
    <p:sldId id="280" r:id="rId5"/>
    <p:sldId id="275" r:id="rId6"/>
    <p:sldId id="265" r:id="rId7"/>
    <p:sldId id="263" r:id="rId8"/>
    <p:sldId id="258" r:id="rId9"/>
    <p:sldId id="268" r:id="rId10"/>
    <p:sldId id="273" r:id="rId11"/>
    <p:sldId id="266" r:id="rId12"/>
    <p:sldId id="260" r:id="rId13"/>
    <p:sldId id="269" r:id="rId14"/>
    <p:sldId id="281" r:id="rId15"/>
    <p:sldId id="259" r:id="rId16"/>
    <p:sldId id="276" r:id="rId17"/>
    <p:sldId id="261" r:id="rId18"/>
    <p:sldId id="271" r:id="rId19"/>
    <p:sldId id="282" r:id="rId20"/>
    <p:sldId id="284" r:id="rId21"/>
    <p:sldId id="278" r:id="rId22"/>
    <p:sldId id="283" r:id="rId23"/>
    <p:sldId id="279" r:id="rId24"/>
    <p:sldId id="26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72F"/>
    <a:srgbClr val="61B5C6"/>
    <a:srgbClr val="FF82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43"/>
  </p:normalViewPr>
  <p:slideViewPr>
    <p:cSldViewPr snapToGrid="0" snapToObjects="1">
      <p:cViewPr>
        <p:scale>
          <a:sx n="120" d="100"/>
          <a:sy n="120" d="100"/>
        </p:scale>
        <p:origin x="2176" y="10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8A87A34-81AB-432B-8DAE-1953F412C126}" type="datetimeFigureOut">
              <a:rPr lang="en-US" smtClean="0"/>
              <a:t>4/14/20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6D22F896-40B5-4ADD-8801-0D06FADFA095}"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0811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72649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4/14/20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79109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4/14/20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89446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8A87A34-81AB-432B-8DAE-1953F412C126}" type="datetimeFigureOut">
              <a:rPr lang="en-US" smtClean="0"/>
              <a:pPr/>
              <a:t>4/14/20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100478388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4/14/20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65110449"/>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4/14/20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20894613"/>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4/14/20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7305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4/14/20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5667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48A87A34-81AB-432B-8DAE-1953F412C126}" type="datetimeFigureOut">
              <a:rPr lang="en-US" smtClean="0"/>
              <a:t>4/14/20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6D22F896-40B5-4ADD-8801-0D06FADFA095}"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281192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48A87A34-81AB-432B-8DAE-1953F412C126}" type="datetimeFigureOut">
              <a:rPr lang="en-US" smtClean="0"/>
              <a:t>4/14/20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4367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8A87A34-81AB-432B-8DAE-1953F412C126}" type="datetimeFigureOut">
              <a:rPr lang="en-US" smtClean="0"/>
              <a:pPr/>
              <a:t>4/14/20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6D22F896-40B5-4ADD-8801-0D06FADFA095}" type="slidenum">
              <a:rPr lang="en-US" smtClean="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630406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forbes.com/sites/howardcole/2015/03/09/baseball-loses-1-1-billion-to-pitching-injuries-over-five-year-period/#3532c5622972"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35E53-B01F-6743-B4F4-C94518C0F374}"/>
              </a:ext>
            </a:extLst>
          </p:cNvPr>
          <p:cNvSpPr>
            <a:spLocks noGrp="1"/>
          </p:cNvSpPr>
          <p:nvPr>
            <p:ph type="ctrTitle"/>
          </p:nvPr>
        </p:nvSpPr>
        <p:spPr/>
        <p:txBody>
          <a:bodyPr/>
          <a:lstStyle/>
          <a:p>
            <a:r>
              <a:rPr lang="en-US" dirty="0"/>
              <a:t>Pitching Injuries</a:t>
            </a:r>
          </a:p>
        </p:txBody>
      </p:sp>
      <p:sp>
        <p:nvSpPr>
          <p:cNvPr id="3" name="Subtitle 2">
            <a:extLst>
              <a:ext uri="{FF2B5EF4-FFF2-40B4-BE49-F238E27FC236}">
                <a16:creationId xmlns:a16="http://schemas.microsoft.com/office/drawing/2014/main" id="{264AF2D5-CA58-0848-BCEE-7A6D78F9AF96}"/>
              </a:ext>
            </a:extLst>
          </p:cNvPr>
          <p:cNvSpPr>
            <a:spLocks noGrp="1"/>
          </p:cNvSpPr>
          <p:nvPr>
            <p:ph type="subTitle" idx="1"/>
          </p:nvPr>
        </p:nvSpPr>
        <p:spPr/>
        <p:txBody>
          <a:bodyPr/>
          <a:lstStyle/>
          <a:p>
            <a:r>
              <a:rPr lang="en-US" dirty="0"/>
              <a:t>By Nick Chapman</a:t>
            </a:r>
          </a:p>
        </p:txBody>
      </p:sp>
    </p:spTree>
    <p:extLst>
      <p:ext uri="{BB962C8B-B14F-4D97-AF65-F5344CB8AC3E}">
        <p14:creationId xmlns:p14="http://schemas.microsoft.com/office/powerpoint/2010/main" val="1447033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Variable Creation</a:t>
            </a:r>
          </a:p>
        </p:txBody>
      </p:sp>
      <p:sp>
        <p:nvSpPr>
          <p:cNvPr id="10" name="Text Placeholder 9">
            <a:extLst>
              <a:ext uri="{FF2B5EF4-FFF2-40B4-BE49-F238E27FC236}">
                <a16:creationId xmlns:a16="http://schemas.microsoft.com/office/drawing/2014/main" id="{712FEEB1-0A0F-124A-ACBE-BD9B6171D07D}"/>
              </a:ext>
            </a:extLst>
          </p:cNvPr>
          <p:cNvSpPr>
            <a:spLocks noGrp="1"/>
          </p:cNvSpPr>
          <p:nvPr>
            <p:ph type="body" sz="quarter" idx="3"/>
          </p:nvPr>
        </p:nvSpPr>
        <p:spPr>
          <a:xfrm>
            <a:off x="1252728" y="1874517"/>
            <a:ext cx="4800600" cy="632529"/>
          </a:xfrm>
        </p:spPr>
        <p:txBody>
          <a:bodyPr/>
          <a:lstStyle/>
          <a:p>
            <a:r>
              <a:rPr lang="en-US" dirty="0"/>
              <a:t>Variable Creation</a:t>
            </a:r>
          </a:p>
        </p:txBody>
      </p:sp>
      <p:sp>
        <p:nvSpPr>
          <p:cNvPr id="7" name="Content Placeholder 6">
            <a:extLst>
              <a:ext uri="{FF2B5EF4-FFF2-40B4-BE49-F238E27FC236}">
                <a16:creationId xmlns:a16="http://schemas.microsoft.com/office/drawing/2014/main" id="{3B20A5D3-AF12-6741-8592-EB9763F1DEAA}"/>
              </a:ext>
            </a:extLst>
          </p:cNvPr>
          <p:cNvSpPr>
            <a:spLocks noGrp="1"/>
          </p:cNvSpPr>
          <p:nvPr>
            <p:ph sz="quarter" idx="4"/>
          </p:nvPr>
        </p:nvSpPr>
        <p:spPr>
          <a:xfrm>
            <a:off x="1252728" y="2583986"/>
            <a:ext cx="4800600" cy="2996398"/>
          </a:xfrm>
        </p:spPr>
        <p:txBody>
          <a:bodyPr/>
          <a:lstStyle/>
          <a:p>
            <a:r>
              <a:rPr lang="en-US" dirty="0">
                <a:latin typeface="Arial" panose="020B0604020202020204" pitchFamily="34" charset="0"/>
                <a:cs typeface="Arial" panose="020B0604020202020204" pitchFamily="34" charset="0"/>
              </a:rPr>
              <a:t>Created a pool of variables based on games, pitches, innings associated with pitch types. </a:t>
            </a:r>
          </a:p>
          <a:p>
            <a:r>
              <a:rPr lang="en-US" dirty="0">
                <a:latin typeface="Arial" panose="020B0604020202020204" pitchFamily="34" charset="0"/>
                <a:cs typeface="Arial" panose="020B0604020202020204" pitchFamily="34" charset="0"/>
              </a:rPr>
              <a:t>In order to get a sense of acceleration or deceleration in pitch types or volumes over the recent past, I took the current value minus the mean lagged 2 years. </a:t>
            </a:r>
          </a:p>
        </p:txBody>
      </p:sp>
      <p:pic>
        <p:nvPicPr>
          <p:cNvPr id="5" name="Picture 4">
            <a:extLst>
              <a:ext uri="{FF2B5EF4-FFF2-40B4-BE49-F238E27FC236}">
                <a16:creationId xmlns:a16="http://schemas.microsoft.com/office/drawing/2014/main" id="{C60058EB-D021-D94B-9C10-B712068DDCDA}"/>
              </a:ext>
            </a:extLst>
          </p:cNvPr>
          <p:cNvPicPr>
            <a:picLocks noChangeAspect="1"/>
          </p:cNvPicPr>
          <p:nvPr/>
        </p:nvPicPr>
        <p:blipFill>
          <a:blip r:embed="rId2"/>
          <a:stretch>
            <a:fillRect/>
          </a:stretch>
        </p:blipFill>
        <p:spPr>
          <a:xfrm>
            <a:off x="9701212" y="382385"/>
            <a:ext cx="1905000" cy="1066800"/>
          </a:xfrm>
          <a:prstGeom prst="rect">
            <a:avLst/>
          </a:prstGeom>
        </p:spPr>
      </p:pic>
      <p:sp>
        <p:nvSpPr>
          <p:cNvPr id="11" name="Text Placeholder 10">
            <a:extLst>
              <a:ext uri="{FF2B5EF4-FFF2-40B4-BE49-F238E27FC236}">
                <a16:creationId xmlns:a16="http://schemas.microsoft.com/office/drawing/2014/main" id="{6C699025-3673-654F-9730-0371AD614C81}"/>
              </a:ext>
            </a:extLst>
          </p:cNvPr>
          <p:cNvSpPr>
            <a:spLocks noGrp="1"/>
          </p:cNvSpPr>
          <p:nvPr>
            <p:ph type="body" idx="1"/>
          </p:nvPr>
        </p:nvSpPr>
        <p:spPr>
          <a:xfrm>
            <a:off x="6806662" y="1874517"/>
            <a:ext cx="4800600" cy="632529"/>
          </a:xfrm>
        </p:spPr>
        <p:txBody>
          <a:bodyPr/>
          <a:lstStyle/>
          <a:p>
            <a:r>
              <a:rPr lang="en-US" dirty="0"/>
              <a:t>Interaction Terms</a:t>
            </a:r>
          </a:p>
        </p:txBody>
      </p:sp>
      <p:sp>
        <p:nvSpPr>
          <p:cNvPr id="12" name="Content Placeholder 11">
            <a:extLst>
              <a:ext uri="{FF2B5EF4-FFF2-40B4-BE49-F238E27FC236}">
                <a16:creationId xmlns:a16="http://schemas.microsoft.com/office/drawing/2014/main" id="{238467CB-9AAB-6441-B2B5-62E0CD6EF276}"/>
              </a:ext>
            </a:extLst>
          </p:cNvPr>
          <p:cNvSpPr>
            <a:spLocks noGrp="1"/>
          </p:cNvSpPr>
          <p:nvPr>
            <p:ph sz="half" idx="2"/>
          </p:nvPr>
        </p:nvSpPr>
        <p:spPr>
          <a:xfrm>
            <a:off x="6625878" y="2583986"/>
            <a:ext cx="4800600" cy="2996398"/>
          </a:xfrm>
        </p:spPr>
        <p:txBody>
          <a:bodyPr/>
          <a:lstStyle/>
          <a:p>
            <a:r>
              <a:rPr lang="en-US" dirty="0">
                <a:latin typeface="Arial" panose="020B0604020202020204" pitchFamily="34" charset="0"/>
                <a:cs typeface="Arial" panose="020B0604020202020204" pitchFamily="34" charset="0"/>
              </a:rPr>
              <a:t>After removing correlated variables, I explored possible combinations of interactions in the stepwise regression.</a:t>
            </a:r>
          </a:p>
          <a:p>
            <a:r>
              <a:rPr lang="en-US" dirty="0">
                <a:latin typeface="Arial" panose="020B0604020202020204" pitchFamily="34" charset="0"/>
                <a:cs typeface="Arial" panose="020B0604020202020204" pitchFamily="34" charset="0"/>
              </a:rPr>
              <a:t>Among the notables included were:</a:t>
            </a:r>
          </a:p>
          <a:p>
            <a:pPr lvl="1"/>
            <a:r>
              <a:rPr lang="en-US" dirty="0">
                <a:latin typeface="Arial" panose="020B0604020202020204" pitchFamily="34" charset="0"/>
                <a:cs typeface="Arial" panose="020B0604020202020204" pitchFamily="34" charset="0"/>
              </a:rPr>
              <a:t>Fastball Velocity * Fastball Percentage</a:t>
            </a:r>
          </a:p>
          <a:p>
            <a:pPr lvl="1"/>
            <a:r>
              <a:rPr lang="en-US" dirty="0" err="1">
                <a:latin typeface="Arial" panose="020B0604020202020204" pitchFamily="34" charset="0"/>
                <a:cs typeface="Arial" panose="020B0604020202020204" pitchFamily="34" charset="0"/>
              </a:rPr>
              <a:t>Sinker_Efficacy_Accel</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Fastball_Efficacy_Accel</a:t>
            </a:r>
            <a:endParaRPr lang="en-US" dirty="0">
              <a:latin typeface="Arial" panose="020B0604020202020204" pitchFamily="34" charset="0"/>
              <a:cs typeface="Arial" panose="020B0604020202020204" pitchFamily="34" charset="0"/>
            </a:endParaRPr>
          </a:p>
          <a:p>
            <a:pPr lvl="1"/>
            <a:r>
              <a:rPr lang="en-US" dirty="0" err="1">
                <a:latin typeface="Arial" panose="020B0604020202020204" pitchFamily="34" charset="0"/>
                <a:cs typeface="Arial" panose="020B0604020202020204" pitchFamily="34" charset="0"/>
              </a:rPr>
              <a:t>P_Per_IP</a:t>
            </a:r>
            <a:r>
              <a:rPr lang="en-US" dirty="0">
                <a:latin typeface="Arial" panose="020B0604020202020204" pitchFamily="34" charset="0"/>
                <a:cs typeface="Arial" panose="020B0604020202020204" pitchFamily="34" charset="0"/>
              </a:rPr>
              <a:t> * IP_Accel_2</a:t>
            </a:r>
          </a:p>
          <a:p>
            <a:pPr marL="457200" lvl="1" indent="0">
              <a:buNone/>
            </a:pPr>
            <a:endParaRPr lang="en-US" dirty="0">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62126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Forward Selection</a:t>
            </a:r>
          </a:p>
        </p:txBody>
      </p:sp>
      <p:sp>
        <p:nvSpPr>
          <p:cNvPr id="9" name="Text Placeholder 8">
            <a:extLst>
              <a:ext uri="{FF2B5EF4-FFF2-40B4-BE49-F238E27FC236}">
                <a16:creationId xmlns:a16="http://schemas.microsoft.com/office/drawing/2014/main" id="{B413BB67-392D-1D4C-96E6-10312B80AB52}"/>
              </a:ext>
            </a:extLst>
          </p:cNvPr>
          <p:cNvSpPr>
            <a:spLocks noGrp="1"/>
          </p:cNvSpPr>
          <p:nvPr>
            <p:ph type="body" idx="1"/>
          </p:nvPr>
        </p:nvSpPr>
        <p:spPr>
          <a:xfrm>
            <a:off x="1252728" y="1874517"/>
            <a:ext cx="4800600" cy="632529"/>
          </a:xfrm>
        </p:spPr>
        <p:txBody>
          <a:bodyPr/>
          <a:lstStyle/>
          <a:p>
            <a:r>
              <a:rPr lang="en-US" dirty="0"/>
              <a:t>AIC</a:t>
            </a:r>
          </a:p>
        </p:txBody>
      </p:sp>
      <p:sp>
        <p:nvSpPr>
          <p:cNvPr id="5" name="Content Placeholder 4">
            <a:extLst>
              <a:ext uri="{FF2B5EF4-FFF2-40B4-BE49-F238E27FC236}">
                <a16:creationId xmlns:a16="http://schemas.microsoft.com/office/drawing/2014/main" id="{E43F0BAD-F64E-764B-94CF-9E7207558ACC}"/>
              </a:ext>
            </a:extLst>
          </p:cNvPr>
          <p:cNvSpPr>
            <a:spLocks noGrp="1"/>
          </p:cNvSpPr>
          <p:nvPr>
            <p:ph sz="half" idx="2"/>
          </p:nvPr>
        </p:nvSpPr>
        <p:spPr>
          <a:xfrm>
            <a:off x="1258350" y="2616114"/>
            <a:ext cx="4800600" cy="2996398"/>
          </a:xfrm>
        </p:spPr>
        <p:txBody>
          <a:bodyPr>
            <a:normAutofit/>
          </a:bodyPr>
          <a:lstStyle/>
          <a:p>
            <a:pPr marL="0" indent="0">
              <a:buNone/>
            </a:pPr>
            <a:r>
              <a:rPr lang="en-US" dirty="0">
                <a:latin typeface="Arial" panose="020B0604020202020204" pitchFamily="34" charset="0"/>
                <a:cs typeface="Arial" panose="020B0604020202020204" pitchFamily="34" charset="0"/>
              </a:rPr>
              <a:t>Using AIC as the criterion for accepting new variables into the model, I tested each of my generated variables to test their significance in the model. </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AIC penalizes models with poor fit and more parameters. </a:t>
            </a:r>
          </a:p>
        </p:txBody>
      </p:sp>
      <p:sp>
        <p:nvSpPr>
          <p:cNvPr id="10" name="Text Placeholder 9">
            <a:extLst>
              <a:ext uri="{FF2B5EF4-FFF2-40B4-BE49-F238E27FC236}">
                <a16:creationId xmlns:a16="http://schemas.microsoft.com/office/drawing/2014/main" id="{7BCC0248-1EC7-7442-88B6-09FB781D6D6A}"/>
              </a:ext>
            </a:extLst>
          </p:cNvPr>
          <p:cNvSpPr>
            <a:spLocks noGrp="1"/>
          </p:cNvSpPr>
          <p:nvPr>
            <p:ph type="body" sz="quarter" idx="3"/>
          </p:nvPr>
        </p:nvSpPr>
        <p:spPr>
          <a:xfrm>
            <a:off x="6634914" y="1874517"/>
            <a:ext cx="4800600" cy="632529"/>
          </a:xfrm>
        </p:spPr>
        <p:txBody>
          <a:bodyPr/>
          <a:lstStyle/>
          <a:p>
            <a:r>
              <a:rPr lang="en-US" dirty="0"/>
              <a:t>Likelihood Ratio Test</a:t>
            </a:r>
          </a:p>
        </p:txBody>
      </p:sp>
      <p:pic>
        <p:nvPicPr>
          <p:cNvPr id="4" name="Picture 3">
            <a:extLst>
              <a:ext uri="{FF2B5EF4-FFF2-40B4-BE49-F238E27FC236}">
                <a16:creationId xmlns:a16="http://schemas.microsoft.com/office/drawing/2014/main" id="{9FF52A3C-6240-084F-8BB3-DB597E91E995}"/>
              </a:ext>
            </a:extLst>
          </p:cNvPr>
          <p:cNvPicPr>
            <a:picLocks noChangeAspect="1"/>
          </p:cNvPicPr>
          <p:nvPr/>
        </p:nvPicPr>
        <p:blipFill>
          <a:blip r:embed="rId2"/>
          <a:stretch>
            <a:fillRect/>
          </a:stretch>
        </p:blipFill>
        <p:spPr>
          <a:xfrm>
            <a:off x="9701212" y="382385"/>
            <a:ext cx="1905000" cy="1066800"/>
          </a:xfrm>
          <a:prstGeom prst="rect">
            <a:avLst/>
          </a:prstGeom>
        </p:spPr>
      </p:pic>
      <p:sp>
        <p:nvSpPr>
          <p:cNvPr id="11" name="Content Placeholder 4">
            <a:extLst>
              <a:ext uri="{FF2B5EF4-FFF2-40B4-BE49-F238E27FC236}">
                <a16:creationId xmlns:a16="http://schemas.microsoft.com/office/drawing/2014/main" id="{A7202053-418A-0A49-8938-5AF921E54777}"/>
              </a:ext>
            </a:extLst>
          </p:cNvPr>
          <p:cNvSpPr txBox="1">
            <a:spLocks/>
          </p:cNvSpPr>
          <p:nvPr/>
        </p:nvSpPr>
        <p:spPr>
          <a:xfrm>
            <a:off x="6340128" y="2616114"/>
            <a:ext cx="4800600" cy="299639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Using LRT as the criterion for accepting new variables into the model, I performed Forward Selection with the Step function in R.</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LRT will test whether there is a statistical difference between the current model and the proposed model with new variable k. </a:t>
            </a:r>
          </a:p>
        </p:txBody>
      </p:sp>
      <p:sp>
        <p:nvSpPr>
          <p:cNvPr id="13" name="Rectangle 12">
            <a:extLst>
              <a:ext uri="{FF2B5EF4-FFF2-40B4-BE49-F238E27FC236}">
                <a16:creationId xmlns:a16="http://schemas.microsoft.com/office/drawing/2014/main" id="{ACF38D23-700D-AF4F-8114-EB9F3EF3FF05}"/>
              </a:ext>
            </a:extLst>
          </p:cNvPr>
          <p:cNvSpPr/>
          <p:nvPr/>
        </p:nvSpPr>
        <p:spPr>
          <a:xfrm>
            <a:off x="1252728" y="5911702"/>
            <a:ext cx="10353484" cy="659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Finally, I went with the model chosen by the AIC forward selection, which resulted in the best performance on the holdout sample. </a:t>
            </a:r>
          </a:p>
        </p:txBody>
      </p:sp>
    </p:spTree>
    <p:extLst>
      <p:ext uri="{BB962C8B-B14F-4D97-AF65-F5344CB8AC3E}">
        <p14:creationId xmlns:p14="http://schemas.microsoft.com/office/powerpoint/2010/main" val="289717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Model Diagnostics</a:t>
            </a:r>
          </a:p>
        </p:txBody>
      </p:sp>
      <p:sp>
        <p:nvSpPr>
          <p:cNvPr id="3" name="Text Placeholder 2">
            <a:extLst>
              <a:ext uri="{FF2B5EF4-FFF2-40B4-BE49-F238E27FC236}">
                <a16:creationId xmlns:a16="http://schemas.microsoft.com/office/drawing/2014/main" id="{2AA3E9CA-1FF8-1D4A-A0A5-0193E4223DC1}"/>
              </a:ext>
            </a:extLst>
          </p:cNvPr>
          <p:cNvSpPr>
            <a:spLocks noGrp="1"/>
          </p:cNvSpPr>
          <p:nvPr>
            <p:ph type="body" idx="1"/>
          </p:nvPr>
        </p:nvSpPr>
        <p:spPr/>
        <p:txBody>
          <a:bodyPr/>
          <a:lstStyle/>
          <a:p>
            <a:r>
              <a:rPr lang="en-US" dirty="0"/>
              <a:t>AUC and Recall</a:t>
            </a:r>
          </a:p>
          <a:p>
            <a:endParaRPr lang="en-US" dirty="0"/>
          </a:p>
          <a:p>
            <a:endParaRPr lang="en-US" dirty="0"/>
          </a:p>
        </p:txBody>
      </p:sp>
      <p:pic>
        <p:nvPicPr>
          <p:cNvPr id="4" name="Picture 3">
            <a:extLst>
              <a:ext uri="{FF2B5EF4-FFF2-40B4-BE49-F238E27FC236}">
                <a16:creationId xmlns:a16="http://schemas.microsoft.com/office/drawing/2014/main" id="{6A88CB44-5A32-5E4A-AE88-9BDC301343CC}"/>
              </a:ext>
            </a:extLst>
          </p:cNvPr>
          <p:cNvPicPr>
            <a:picLocks noChangeAspect="1"/>
          </p:cNvPicPr>
          <p:nvPr/>
        </p:nvPicPr>
        <p:blipFill>
          <a:blip r:embed="rId2"/>
          <a:stretch>
            <a:fillRect/>
          </a:stretch>
        </p:blipFill>
        <p:spPr>
          <a:xfrm>
            <a:off x="7717727" y="445909"/>
            <a:ext cx="3549363" cy="2370864"/>
          </a:xfrm>
          <a:prstGeom prst="rect">
            <a:avLst/>
          </a:prstGeom>
        </p:spPr>
      </p:pic>
    </p:spTree>
    <p:extLst>
      <p:ext uri="{BB962C8B-B14F-4D97-AF65-F5344CB8AC3E}">
        <p14:creationId xmlns:p14="http://schemas.microsoft.com/office/powerpoint/2010/main" val="1725146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Area Under The Curve</a:t>
            </a:r>
          </a:p>
        </p:txBody>
      </p:sp>
      <p:sp>
        <p:nvSpPr>
          <p:cNvPr id="5" name="Content Placeholder 4">
            <a:extLst>
              <a:ext uri="{FF2B5EF4-FFF2-40B4-BE49-F238E27FC236}">
                <a16:creationId xmlns:a16="http://schemas.microsoft.com/office/drawing/2014/main" id="{5350A981-6123-7A4D-8061-F308094912C4}"/>
              </a:ext>
            </a:extLst>
          </p:cNvPr>
          <p:cNvSpPr>
            <a:spLocks noGrp="1"/>
          </p:cNvSpPr>
          <p:nvPr>
            <p:ph sz="half" idx="1"/>
          </p:nvPr>
        </p:nvSpPr>
        <p:spPr/>
        <p:txBody>
          <a:bodyPr>
            <a:noAutofit/>
          </a:bodyPr>
          <a:lstStyle/>
          <a:p>
            <a:r>
              <a:rPr lang="en-US" sz="1800" dirty="0">
                <a:latin typeface="Arial" panose="020B0604020202020204" pitchFamily="34" charset="0"/>
                <a:cs typeface="Arial" panose="020B0604020202020204" pitchFamily="34" charset="0"/>
              </a:rPr>
              <a:t>With an unbalanced dataset, accuracy doesn’t give the whole picture. With an injury rate of 30%, a prediction of no injury would result in an otherwise impressive 70% accuracy, better than random guessing already. </a:t>
            </a:r>
          </a:p>
          <a:p>
            <a:r>
              <a:rPr lang="en-US" sz="1800" dirty="0">
                <a:latin typeface="Arial" panose="020B0604020202020204" pitchFamily="34" charset="0"/>
                <a:cs typeface="Arial" panose="020B0604020202020204" pitchFamily="34" charset="0"/>
              </a:rPr>
              <a:t>AUC can be a good measure of how well the model can distinguish between the classes, rather than how often it is correct overall. The final model achieved an AUC score of .631 on the training data, a moderately successful result.</a:t>
            </a:r>
          </a:p>
        </p:txBody>
      </p:sp>
      <p:pic>
        <p:nvPicPr>
          <p:cNvPr id="4" name="Picture 3">
            <a:extLst>
              <a:ext uri="{FF2B5EF4-FFF2-40B4-BE49-F238E27FC236}">
                <a16:creationId xmlns:a16="http://schemas.microsoft.com/office/drawing/2014/main" id="{7538F115-5762-F347-B9A2-2DCD00B5926B}"/>
              </a:ext>
            </a:extLst>
          </p:cNvPr>
          <p:cNvPicPr>
            <a:picLocks noChangeAspect="1"/>
          </p:cNvPicPr>
          <p:nvPr/>
        </p:nvPicPr>
        <p:blipFill>
          <a:blip r:embed="rId2"/>
          <a:stretch>
            <a:fillRect/>
          </a:stretch>
        </p:blipFill>
        <p:spPr>
          <a:xfrm>
            <a:off x="9701212" y="382385"/>
            <a:ext cx="1905000" cy="1066800"/>
          </a:xfrm>
          <a:prstGeom prst="rect">
            <a:avLst/>
          </a:prstGeom>
        </p:spPr>
      </p:pic>
      <p:pic>
        <p:nvPicPr>
          <p:cNvPr id="8" name="Picture 7">
            <a:extLst>
              <a:ext uri="{FF2B5EF4-FFF2-40B4-BE49-F238E27FC236}">
                <a16:creationId xmlns:a16="http://schemas.microsoft.com/office/drawing/2014/main" id="{A0F3B16C-22F7-9241-80F9-ECC115AB6DA2}"/>
              </a:ext>
            </a:extLst>
          </p:cNvPr>
          <p:cNvPicPr>
            <a:picLocks noChangeAspect="1"/>
          </p:cNvPicPr>
          <p:nvPr/>
        </p:nvPicPr>
        <p:blipFill>
          <a:blip r:embed="rId3"/>
          <a:stretch>
            <a:fillRect/>
          </a:stretch>
        </p:blipFill>
        <p:spPr>
          <a:xfrm>
            <a:off x="7496249" y="1874517"/>
            <a:ext cx="3644900" cy="3644900"/>
          </a:xfrm>
          <a:prstGeom prst="rect">
            <a:avLst/>
          </a:prstGeom>
        </p:spPr>
      </p:pic>
    </p:spTree>
    <p:extLst>
      <p:ext uri="{BB962C8B-B14F-4D97-AF65-F5344CB8AC3E}">
        <p14:creationId xmlns:p14="http://schemas.microsoft.com/office/powerpoint/2010/main" val="1528321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4970-87D0-3D49-951C-8A4A94293659}"/>
              </a:ext>
            </a:extLst>
          </p:cNvPr>
          <p:cNvSpPr>
            <a:spLocks noGrp="1"/>
          </p:cNvSpPr>
          <p:nvPr>
            <p:ph type="title"/>
          </p:nvPr>
        </p:nvSpPr>
        <p:spPr/>
        <p:txBody>
          <a:bodyPr/>
          <a:lstStyle/>
          <a:p>
            <a:r>
              <a:rPr lang="en-US" dirty="0"/>
              <a:t>Recall Rate (Final Model)</a:t>
            </a:r>
            <a:br>
              <a:rPr lang="en-US" dirty="0"/>
            </a:br>
            <a:endParaRPr lang="en-US" dirty="0"/>
          </a:p>
        </p:txBody>
      </p:sp>
      <p:graphicFrame>
        <p:nvGraphicFramePr>
          <p:cNvPr id="5" name="Content Placeholder 4">
            <a:extLst>
              <a:ext uri="{FF2B5EF4-FFF2-40B4-BE49-F238E27FC236}">
                <a16:creationId xmlns:a16="http://schemas.microsoft.com/office/drawing/2014/main" id="{5DC334F8-81AF-6741-BDBF-6F11850CB5B9}"/>
              </a:ext>
            </a:extLst>
          </p:cNvPr>
          <p:cNvGraphicFramePr>
            <a:graphicFrameLocks noGrp="1"/>
          </p:cNvGraphicFramePr>
          <p:nvPr>
            <p:ph sz="half" idx="1"/>
            <p:extLst>
              <p:ext uri="{D42A27DB-BD31-4B8C-83A1-F6EECF244321}">
                <p14:modId xmlns:p14="http://schemas.microsoft.com/office/powerpoint/2010/main" val="2093533099"/>
              </p:ext>
            </p:extLst>
          </p:nvPr>
        </p:nvGraphicFramePr>
        <p:xfrm>
          <a:off x="1257300" y="2286000"/>
          <a:ext cx="4800600" cy="13817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549410985"/>
                    </a:ext>
                  </a:extLst>
                </a:gridCol>
                <a:gridCol w="1600200">
                  <a:extLst>
                    <a:ext uri="{9D8B030D-6E8A-4147-A177-3AD203B41FA5}">
                      <a16:colId xmlns:a16="http://schemas.microsoft.com/office/drawing/2014/main" val="1299585708"/>
                    </a:ext>
                  </a:extLst>
                </a:gridCol>
                <a:gridCol w="1600200">
                  <a:extLst>
                    <a:ext uri="{9D8B030D-6E8A-4147-A177-3AD203B41FA5}">
                      <a16:colId xmlns:a16="http://schemas.microsoft.com/office/drawing/2014/main" val="744522007"/>
                    </a:ext>
                  </a:extLst>
                </a:gridCol>
              </a:tblGrid>
              <a:tr h="370840">
                <a:tc>
                  <a:txBody>
                    <a:bodyPr/>
                    <a:lstStyle/>
                    <a:p>
                      <a:r>
                        <a:rPr lang="en-US" dirty="0">
                          <a:latin typeface="Arial" panose="020B0604020202020204" pitchFamily="34" charset="0"/>
                          <a:cs typeface="Arial" panose="020B0604020202020204" pitchFamily="34" charset="0"/>
                        </a:rPr>
                        <a:t>At P &gt; .3</a:t>
                      </a:r>
                    </a:p>
                  </a:txBody>
                  <a:tcPr/>
                </a:tc>
                <a:tc>
                  <a:txBody>
                    <a:bodyPr/>
                    <a:lstStyle/>
                    <a:p>
                      <a:r>
                        <a:rPr lang="en-US" dirty="0">
                          <a:latin typeface="Arial" panose="020B0604020202020204" pitchFamily="34" charset="0"/>
                          <a:cs typeface="Arial" panose="020B0604020202020204" pitchFamily="34" charset="0"/>
                        </a:rPr>
                        <a:t>Predicted Not Injured</a:t>
                      </a:r>
                    </a:p>
                  </a:txBody>
                  <a:tcPr/>
                </a:tc>
                <a:tc>
                  <a:txBody>
                    <a:bodyPr/>
                    <a:lstStyle/>
                    <a:p>
                      <a:r>
                        <a:rPr lang="en-US" dirty="0">
                          <a:latin typeface="Arial" panose="020B0604020202020204" pitchFamily="34" charset="0"/>
                          <a:cs typeface="Arial" panose="020B0604020202020204" pitchFamily="34" charset="0"/>
                        </a:rPr>
                        <a:t>Predicted Injured</a:t>
                      </a:r>
                    </a:p>
                  </a:txBody>
                  <a:tcPr/>
                </a:tc>
                <a:extLst>
                  <a:ext uri="{0D108BD9-81ED-4DB2-BD59-A6C34878D82A}">
                    <a16:rowId xmlns:a16="http://schemas.microsoft.com/office/drawing/2014/main" val="1216910485"/>
                  </a:ext>
                </a:extLst>
              </a:tr>
              <a:tr h="370840">
                <a:tc>
                  <a:txBody>
                    <a:bodyPr/>
                    <a:lstStyle/>
                    <a:p>
                      <a:r>
                        <a:rPr lang="en-US" dirty="0">
                          <a:latin typeface="Arial" panose="020B0604020202020204" pitchFamily="34" charset="0"/>
                          <a:cs typeface="Arial" panose="020B0604020202020204" pitchFamily="34" charset="0"/>
                        </a:rPr>
                        <a:t>Not Injured</a:t>
                      </a:r>
                    </a:p>
                  </a:txBody>
                  <a:tcPr/>
                </a:tc>
                <a:tc>
                  <a:txBody>
                    <a:bodyPr/>
                    <a:lstStyle/>
                    <a:p>
                      <a:r>
                        <a:rPr lang="en-US" dirty="0">
                          <a:latin typeface="Arial" panose="020B0604020202020204" pitchFamily="34" charset="0"/>
                          <a:cs typeface="Arial" panose="020B0604020202020204" pitchFamily="34" charset="0"/>
                        </a:rPr>
                        <a:t>685</a:t>
                      </a:r>
                    </a:p>
                  </a:txBody>
                  <a:tcPr/>
                </a:tc>
                <a:tc>
                  <a:txBody>
                    <a:bodyPr/>
                    <a:lstStyle/>
                    <a:p>
                      <a:r>
                        <a:rPr lang="en-US" dirty="0">
                          <a:latin typeface="Arial" panose="020B0604020202020204" pitchFamily="34" charset="0"/>
                          <a:cs typeface="Arial" panose="020B0604020202020204" pitchFamily="34" charset="0"/>
                        </a:rPr>
                        <a:t>407</a:t>
                      </a:r>
                    </a:p>
                  </a:txBody>
                  <a:tcPr/>
                </a:tc>
                <a:extLst>
                  <a:ext uri="{0D108BD9-81ED-4DB2-BD59-A6C34878D82A}">
                    <a16:rowId xmlns:a16="http://schemas.microsoft.com/office/drawing/2014/main" val="1051884679"/>
                  </a:ext>
                </a:extLst>
              </a:tr>
              <a:tr h="370840">
                <a:tc>
                  <a:txBody>
                    <a:bodyPr/>
                    <a:lstStyle/>
                    <a:p>
                      <a:r>
                        <a:rPr lang="en-US" dirty="0">
                          <a:latin typeface="Arial" panose="020B0604020202020204" pitchFamily="34" charset="0"/>
                          <a:cs typeface="Arial" panose="020B0604020202020204" pitchFamily="34" charset="0"/>
                        </a:rPr>
                        <a:t>Injured</a:t>
                      </a:r>
                    </a:p>
                  </a:txBody>
                  <a:tcPr/>
                </a:tc>
                <a:tc>
                  <a:txBody>
                    <a:bodyPr/>
                    <a:lstStyle/>
                    <a:p>
                      <a:r>
                        <a:rPr lang="en-US" dirty="0">
                          <a:latin typeface="Arial" panose="020B0604020202020204" pitchFamily="34" charset="0"/>
                          <a:cs typeface="Arial" panose="020B0604020202020204" pitchFamily="34" charset="0"/>
                        </a:rPr>
                        <a:t>173</a:t>
                      </a:r>
                    </a:p>
                  </a:txBody>
                  <a:tcPr/>
                </a:tc>
                <a:tc>
                  <a:txBody>
                    <a:bodyPr/>
                    <a:lstStyle/>
                    <a:p>
                      <a:r>
                        <a:rPr lang="en-US" dirty="0">
                          <a:latin typeface="Arial" panose="020B0604020202020204" pitchFamily="34" charset="0"/>
                          <a:cs typeface="Arial" panose="020B0604020202020204" pitchFamily="34" charset="0"/>
                        </a:rPr>
                        <a:t>287</a:t>
                      </a:r>
                    </a:p>
                  </a:txBody>
                  <a:tcPr/>
                </a:tc>
                <a:extLst>
                  <a:ext uri="{0D108BD9-81ED-4DB2-BD59-A6C34878D82A}">
                    <a16:rowId xmlns:a16="http://schemas.microsoft.com/office/drawing/2014/main" val="3385576831"/>
                  </a:ext>
                </a:extLst>
              </a:tr>
            </a:tbl>
          </a:graphicData>
        </a:graphic>
      </p:graphicFrame>
      <p:sp>
        <p:nvSpPr>
          <p:cNvPr id="4" name="Content Placeholder 3">
            <a:extLst>
              <a:ext uri="{FF2B5EF4-FFF2-40B4-BE49-F238E27FC236}">
                <a16:creationId xmlns:a16="http://schemas.microsoft.com/office/drawing/2014/main" id="{3FB3CD06-7C6A-244C-954C-295A81F8C4D6}"/>
              </a:ext>
            </a:extLst>
          </p:cNvPr>
          <p:cNvSpPr>
            <a:spLocks noGrp="1"/>
          </p:cNvSpPr>
          <p:nvPr>
            <p:ph sz="half" idx="2"/>
          </p:nvPr>
        </p:nvSpPr>
        <p:spPr/>
        <p:txBody>
          <a:bodyPr/>
          <a:lstStyle/>
          <a:p>
            <a:r>
              <a:rPr lang="en-US" dirty="0">
                <a:latin typeface="Arial" panose="020B0604020202020204" pitchFamily="34" charset="0"/>
                <a:cs typeface="Arial" panose="020B0604020202020204" pitchFamily="34" charset="0"/>
              </a:rPr>
              <a:t>At a 30% probability rate, the model captures 124 out of 197 injuries.  A recall rate of 62.9%.</a:t>
            </a:r>
          </a:p>
          <a:p>
            <a:r>
              <a:rPr lang="en-US" dirty="0">
                <a:latin typeface="Arial" panose="020B0604020202020204" pitchFamily="34" charset="0"/>
                <a:cs typeface="Arial" panose="020B0604020202020204" pitchFamily="34" charset="0"/>
              </a:rPr>
              <a:t>Conversely, the model predicted 210 pitchers would get injured the following season when they didn’t, generating a false positive rate of 42.5%</a:t>
            </a:r>
          </a:p>
        </p:txBody>
      </p:sp>
      <p:sp>
        <p:nvSpPr>
          <p:cNvPr id="8" name="TextBox 7">
            <a:extLst>
              <a:ext uri="{FF2B5EF4-FFF2-40B4-BE49-F238E27FC236}">
                <a16:creationId xmlns:a16="http://schemas.microsoft.com/office/drawing/2014/main" id="{68D5A7D5-D529-564E-BE8D-481AC37DE58A}"/>
              </a:ext>
            </a:extLst>
          </p:cNvPr>
          <p:cNvSpPr txBox="1"/>
          <p:nvPr/>
        </p:nvSpPr>
        <p:spPr>
          <a:xfrm>
            <a:off x="1281903" y="1895592"/>
            <a:ext cx="4775997" cy="384721"/>
          </a:xfrm>
          <a:prstGeom prst="rect">
            <a:avLst/>
          </a:prstGeom>
          <a:noFill/>
        </p:spPr>
        <p:txBody>
          <a:bodyPr wrap="square" rtlCol="0">
            <a:spAutoFit/>
          </a:bodyPr>
          <a:lstStyle/>
          <a:p>
            <a:pPr lvl="0" defTabSz="914400">
              <a:spcBef>
                <a:spcPts val="700"/>
              </a:spcBef>
              <a:buClr>
                <a:srgbClr val="0B082E"/>
              </a:buClr>
            </a:pPr>
            <a:r>
              <a:rPr lang="en-US" sz="1900" b="1" cap="all" spc="200" dirty="0">
                <a:solidFill>
                  <a:srgbClr val="0B082E"/>
                </a:solidFill>
              </a:rPr>
              <a:t>Training</a:t>
            </a:r>
          </a:p>
        </p:txBody>
      </p:sp>
      <p:graphicFrame>
        <p:nvGraphicFramePr>
          <p:cNvPr id="9" name="Content Placeholder 4">
            <a:extLst>
              <a:ext uri="{FF2B5EF4-FFF2-40B4-BE49-F238E27FC236}">
                <a16:creationId xmlns:a16="http://schemas.microsoft.com/office/drawing/2014/main" id="{379F004E-AE75-B644-A6BB-61B39C8778C5}"/>
              </a:ext>
            </a:extLst>
          </p:cNvPr>
          <p:cNvGraphicFramePr>
            <a:graphicFrameLocks/>
          </p:cNvGraphicFramePr>
          <p:nvPr>
            <p:extLst>
              <p:ext uri="{D42A27DB-BD31-4B8C-83A1-F6EECF244321}">
                <p14:modId xmlns:p14="http://schemas.microsoft.com/office/powerpoint/2010/main" val="677565221"/>
              </p:ext>
            </p:extLst>
          </p:nvPr>
        </p:nvGraphicFramePr>
        <p:xfrm>
          <a:off x="1281903" y="4523740"/>
          <a:ext cx="4800600" cy="138176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2549410985"/>
                    </a:ext>
                  </a:extLst>
                </a:gridCol>
                <a:gridCol w="1600200">
                  <a:extLst>
                    <a:ext uri="{9D8B030D-6E8A-4147-A177-3AD203B41FA5}">
                      <a16:colId xmlns:a16="http://schemas.microsoft.com/office/drawing/2014/main" val="1299585708"/>
                    </a:ext>
                  </a:extLst>
                </a:gridCol>
                <a:gridCol w="1600200">
                  <a:extLst>
                    <a:ext uri="{9D8B030D-6E8A-4147-A177-3AD203B41FA5}">
                      <a16:colId xmlns:a16="http://schemas.microsoft.com/office/drawing/2014/main" val="744522007"/>
                    </a:ext>
                  </a:extLst>
                </a:gridCol>
              </a:tblGrid>
              <a:tr h="370840">
                <a:tc>
                  <a:txBody>
                    <a:bodyPr/>
                    <a:lstStyle/>
                    <a:p>
                      <a:r>
                        <a:rPr lang="en-US" dirty="0">
                          <a:latin typeface="Arial" panose="020B0604020202020204" pitchFamily="34" charset="0"/>
                          <a:cs typeface="Arial" panose="020B0604020202020204" pitchFamily="34" charset="0"/>
                        </a:rPr>
                        <a:t>At P &gt; .3</a:t>
                      </a:r>
                    </a:p>
                  </a:txBody>
                  <a:tcPr/>
                </a:tc>
                <a:tc>
                  <a:txBody>
                    <a:bodyPr/>
                    <a:lstStyle/>
                    <a:p>
                      <a:r>
                        <a:rPr lang="en-US" dirty="0">
                          <a:latin typeface="Arial" panose="020B0604020202020204" pitchFamily="34" charset="0"/>
                          <a:cs typeface="Arial" panose="020B0604020202020204" pitchFamily="34" charset="0"/>
                        </a:rPr>
                        <a:t>Predicted Not Injured</a:t>
                      </a:r>
                    </a:p>
                  </a:txBody>
                  <a:tcPr/>
                </a:tc>
                <a:tc>
                  <a:txBody>
                    <a:bodyPr/>
                    <a:lstStyle/>
                    <a:p>
                      <a:r>
                        <a:rPr lang="en-US" dirty="0">
                          <a:latin typeface="Arial" panose="020B0604020202020204" pitchFamily="34" charset="0"/>
                          <a:cs typeface="Arial" panose="020B0604020202020204" pitchFamily="34" charset="0"/>
                        </a:rPr>
                        <a:t>Predicted Injured</a:t>
                      </a:r>
                    </a:p>
                  </a:txBody>
                  <a:tcPr/>
                </a:tc>
                <a:extLst>
                  <a:ext uri="{0D108BD9-81ED-4DB2-BD59-A6C34878D82A}">
                    <a16:rowId xmlns:a16="http://schemas.microsoft.com/office/drawing/2014/main" val="1216910485"/>
                  </a:ext>
                </a:extLst>
              </a:tr>
              <a:tr h="370840">
                <a:tc>
                  <a:txBody>
                    <a:bodyPr/>
                    <a:lstStyle/>
                    <a:p>
                      <a:r>
                        <a:rPr lang="en-US" dirty="0">
                          <a:latin typeface="Arial" panose="020B0604020202020204" pitchFamily="34" charset="0"/>
                          <a:cs typeface="Arial" panose="020B0604020202020204" pitchFamily="34" charset="0"/>
                        </a:rPr>
                        <a:t>Not Injured</a:t>
                      </a:r>
                    </a:p>
                  </a:txBody>
                  <a:tcPr/>
                </a:tc>
                <a:tc>
                  <a:txBody>
                    <a:bodyPr/>
                    <a:lstStyle/>
                    <a:p>
                      <a:r>
                        <a:rPr lang="en-US" dirty="0">
                          <a:latin typeface="Arial" panose="020B0604020202020204" pitchFamily="34" charset="0"/>
                          <a:cs typeface="Arial" panose="020B0604020202020204" pitchFamily="34" charset="0"/>
                        </a:rPr>
                        <a:t>284</a:t>
                      </a:r>
                    </a:p>
                  </a:txBody>
                  <a:tcPr/>
                </a:tc>
                <a:tc>
                  <a:txBody>
                    <a:bodyPr/>
                    <a:lstStyle/>
                    <a:p>
                      <a:r>
                        <a:rPr lang="en-US" dirty="0">
                          <a:latin typeface="Arial" panose="020B0604020202020204" pitchFamily="34" charset="0"/>
                          <a:cs typeface="Arial" panose="020B0604020202020204" pitchFamily="34" charset="0"/>
                        </a:rPr>
                        <a:t>202</a:t>
                      </a:r>
                    </a:p>
                  </a:txBody>
                  <a:tcPr/>
                </a:tc>
                <a:extLst>
                  <a:ext uri="{0D108BD9-81ED-4DB2-BD59-A6C34878D82A}">
                    <a16:rowId xmlns:a16="http://schemas.microsoft.com/office/drawing/2014/main" val="1051884679"/>
                  </a:ext>
                </a:extLst>
              </a:tr>
              <a:tr h="370840">
                <a:tc>
                  <a:txBody>
                    <a:bodyPr/>
                    <a:lstStyle/>
                    <a:p>
                      <a:r>
                        <a:rPr lang="en-US" dirty="0">
                          <a:latin typeface="Arial" panose="020B0604020202020204" pitchFamily="34" charset="0"/>
                          <a:cs typeface="Arial" panose="020B0604020202020204" pitchFamily="34" charset="0"/>
                        </a:rPr>
                        <a:t>Injured</a:t>
                      </a:r>
                    </a:p>
                  </a:txBody>
                  <a:tcPr/>
                </a:tc>
                <a:tc>
                  <a:txBody>
                    <a:bodyPr/>
                    <a:lstStyle/>
                    <a:p>
                      <a:r>
                        <a:rPr lang="en-US" dirty="0">
                          <a:latin typeface="Arial" panose="020B0604020202020204" pitchFamily="34" charset="0"/>
                          <a:cs typeface="Arial" panose="020B0604020202020204" pitchFamily="34" charset="0"/>
                        </a:rPr>
                        <a:t>73</a:t>
                      </a:r>
                    </a:p>
                  </a:txBody>
                  <a:tcPr/>
                </a:tc>
                <a:tc>
                  <a:txBody>
                    <a:bodyPr/>
                    <a:lstStyle/>
                    <a:p>
                      <a:r>
                        <a:rPr lang="en-US" dirty="0">
                          <a:latin typeface="Arial" panose="020B0604020202020204" pitchFamily="34" charset="0"/>
                          <a:cs typeface="Arial" panose="020B0604020202020204" pitchFamily="34" charset="0"/>
                        </a:rPr>
                        <a:t>118</a:t>
                      </a:r>
                    </a:p>
                  </a:txBody>
                  <a:tcPr/>
                </a:tc>
                <a:extLst>
                  <a:ext uri="{0D108BD9-81ED-4DB2-BD59-A6C34878D82A}">
                    <a16:rowId xmlns:a16="http://schemas.microsoft.com/office/drawing/2014/main" val="3385576831"/>
                  </a:ext>
                </a:extLst>
              </a:tr>
            </a:tbl>
          </a:graphicData>
        </a:graphic>
      </p:graphicFrame>
      <p:sp>
        <p:nvSpPr>
          <p:cNvPr id="10" name="TextBox 9">
            <a:extLst>
              <a:ext uri="{FF2B5EF4-FFF2-40B4-BE49-F238E27FC236}">
                <a16:creationId xmlns:a16="http://schemas.microsoft.com/office/drawing/2014/main" id="{CECE1C68-EB6A-7A43-9701-F1640BB6CC5F}"/>
              </a:ext>
            </a:extLst>
          </p:cNvPr>
          <p:cNvSpPr txBox="1"/>
          <p:nvPr/>
        </p:nvSpPr>
        <p:spPr>
          <a:xfrm>
            <a:off x="1306506" y="4133332"/>
            <a:ext cx="4775997" cy="661720"/>
          </a:xfrm>
          <a:prstGeom prst="rect">
            <a:avLst/>
          </a:prstGeom>
          <a:noFill/>
        </p:spPr>
        <p:txBody>
          <a:bodyPr wrap="square" rtlCol="0">
            <a:spAutoFit/>
          </a:bodyPr>
          <a:lstStyle/>
          <a:p>
            <a:pPr lvl="0" defTabSz="914400">
              <a:spcBef>
                <a:spcPts val="700"/>
              </a:spcBef>
              <a:buClr>
                <a:srgbClr val="0B082E"/>
              </a:buClr>
            </a:pPr>
            <a:r>
              <a:rPr lang="en-US" sz="1900" b="1" cap="all" spc="200" dirty="0">
                <a:solidFill>
                  <a:srgbClr val="0B082E"/>
                </a:solidFill>
              </a:rPr>
              <a:t>Test (Holdout)</a:t>
            </a:r>
          </a:p>
          <a:p>
            <a:endParaRPr lang="en-US" dirty="0"/>
          </a:p>
        </p:txBody>
      </p:sp>
    </p:spTree>
    <p:extLst>
      <p:ext uri="{BB962C8B-B14F-4D97-AF65-F5344CB8AC3E}">
        <p14:creationId xmlns:p14="http://schemas.microsoft.com/office/powerpoint/2010/main" val="3329102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Outlier Detection</a:t>
            </a:r>
          </a:p>
        </p:txBody>
      </p:sp>
      <p:pic>
        <p:nvPicPr>
          <p:cNvPr id="5" name="Picture 4">
            <a:extLst>
              <a:ext uri="{FF2B5EF4-FFF2-40B4-BE49-F238E27FC236}">
                <a16:creationId xmlns:a16="http://schemas.microsoft.com/office/drawing/2014/main" id="{5F586EC7-C16A-1347-A907-98CAFB366AA5}"/>
              </a:ext>
            </a:extLst>
          </p:cNvPr>
          <p:cNvPicPr>
            <a:picLocks noChangeAspect="1"/>
          </p:cNvPicPr>
          <p:nvPr/>
        </p:nvPicPr>
        <p:blipFill>
          <a:blip r:embed="rId2"/>
          <a:stretch>
            <a:fillRect/>
          </a:stretch>
        </p:blipFill>
        <p:spPr>
          <a:xfrm>
            <a:off x="7957052" y="460703"/>
            <a:ext cx="3891610" cy="2219434"/>
          </a:xfrm>
          <a:prstGeom prst="rect">
            <a:avLst/>
          </a:prstGeom>
        </p:spPr>
      </p:pic>
    </p:spTree>
    <p:extLst>
      <p:ext uri="{BB962C8B-B14F-4D97-AF65-F5344CB8AC3E}">
        <p14:creationId xmlns:p14="http://schemas.microsoft.com/office/powerpoint/2010/main" val="430253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E560-0150-AE48-90EA-E71581C1313A}"/>
              </a:ext>
            </a:extLst>
          </p:cNvPr>
          <p:cNvSpPr>
            <a:spLocks noGrp="1"/>
          </p:cNvSpPr>
          <p:nvPr>
            <p:ph type="title"/>
          </p:nvPr>
        </p:nvSpPr>
        <p:spPr/>
        <p:txBody>
          <a:bodyPr/>
          <a:lstStyle/>
          <a:p>
            <a:r>
              <a:rPr lang="en-US" dirty="0"/>
              <a:t>Influential Statistics</a:t>
            </a:r>
          </a:p>
        </p:txBody>
      </p:sp>
      <p:graphicFrame>
        <p:nvGraphicFramePr>
          <p:cNvPr id="10" name="Content Placeholder 9">
            <a:extLst>
              <a:ext uri="{FF2B5EF4-FFF2-40B4-BE49-F238E27FC236}">
                <a16:creationId xmlns:a16="http://schemas.microsoft.com/office/drawing/2014/main" id="{8989E84B-C28C-CE45-98EE-B446EADDE816}"/>
              </a:ext>
            </a:extLst>
          </p:cNvPr>
          <p:cNvGraphicFramePr>
            <a:graphicFrameLocks noGrp="1"/>
          </p:cNvGraphicFramePr>
          <p:nvPr>
            <p:ph idx="1"/>
            <p:extLst>
              <p:ext uri="{D42A27DB-BD31-4B8C-83A1-F6EECF244321}">
                <p14:modId xmlns:p14="http://schemas.microsoft.com/office/powerpoint/2010/main" val="3835389981"/>
              </p:ext>
            </p:extLst>
          </p:nvPr>
        </p:nvGraphicFramePr>
        <p:xfrm>
          <a:off x="871500" y="462945"/>
          <a:ext cx="5666150" cy="2225040"/>
        </p:xfrm>
        <a:graphic>
          <a:graphicData uri="http://schemas.openxmlformats.org/drawingml/2006/table">
            <a:tbl>
              <a:tblPr firstRow="1" bandRow="1">
                <a:tableStyleId>{5C22544A-7EE6-4342-B048-85BDC9FD1C3A}</a:tableStyleId>
              </a:tblPr>
              <a:tblGrid>
                <a:gridCol w="809450">
                  <a:extLst>
                    <a:ext uri="{9D8B030D-6E8A-4147-A177-3AD203B41FA5}">
                      <a16:colId xmlns:a16="http://schemas.microsoft.com/office/drawing/2014/main" val="791193619"/>
                    </a:ext>
                  </a:extLst>
                </a:gridCol>
                <a:gridCol w="809450">
                  <a:extLst>
                    <a:ext uri="{9D8B030D-6E8A-4147-A177-3AD203B41FA5}">
                      <a16:colId xmlns:a16="http://schemas.microsoft.com/office/drawing/2014/main" val="3861858688"/>
                    </a:ext>
                  </a:extLst>
                </a:gridCol>
                <a:gridCol w="1071507">
                  <a:extLst>
                    <a:ext uri="{9D8B030D-6E8A-4147-A177-3AD203B41FA5}">
                      <a16:colId xmlns:a16="http://schemas.microsoft.com/office/drawing/2014/main" val="2746212762"/>
                    </a:ext>
                  </a:extLst>
                </a:gridCol>
                <a:gridCol w="712382">
                  <a:extLst>
                    <a:ext uri="{9D8B030D-6E8A-4147-A177-3AD203B41FA5}">
                      <a16:colId xmlns:a16="http://schemas.microsoft.com/office/drawing/2014/main" val="792685388"/>
                    </a:ext>
                  </a:extLst>
                </a:gridCol>
                <a:gridCol w="644461">
                  <a:extLst>
                    <a:ext uri="{9D8B030D-6E8A-4147-A177-3AD203B41FA5}">
                      <a16:colId xmlns:a16="http://schemas.microsoft.com/office/drawing/2014/main" val="2361810672"/>
                    </a:ext>
                  </a:extLst>
                </a:gridCol>
                <a:gridCol w="809450">
                  <a:extLst>
                    <a:ext uri="{9D8B030D-6E8A-4147-A177-3AD203B41FA5}">
                      <a16:colId xmlns:a16="http://schemas.microsoft.com/office/drawing/2014/main" val="963770178"/>
                    </a:ext>
                  </a:extLst>
                </a:gridCol>
                <a:gridCol w="809450">
                  <a:extLst>
                    <a:ext uri="{9D8B030D-6E8A-4147-A177-3AD203B41FA5}">
                      <a16:colId xmlns:a16="http://schemas.microsoft.com/office/drawing/2014/main" val="3857582807"/>
                    </a:ext>
                  </a:extLst>
                </a:gridCol>
              </a:tblGrid>
              <a:tr h="370840">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Season</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Injury</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Player</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Leverage</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Cook’s D</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DF Fits</a:t>
                      </a:r>
                    </a:p>
                  </a:txBody>
                  <a:tcPr marL="9525" marR="9525" marT="9525" marB="0" anchor="ctr"/>
                </a:tc>
                <a:tc>
                  <a:txBody>
                    <a:bodyPr/>
                    <a:lstStyle/>
                    <a:p>
                      <a:pPr algn="ctr" fontAlgn="b"/>
                      <a:r>
                        <a:rPr lang="en-US" sz="1200" b="0" i="0" u="none" strike="noStrike" dirty="0">
                          <a:solidFill>
                            <a:srgbClr val="000000"/>
                          </a:solidFill>
                          <a:effectLst/>
                          <a:latin typeface="Arial" panose="020B0604020202020204" pitchFamily="34" charset="0"/>
                          <a:cs typeface="Arial" panose="020B0604020202020204" pitchFamily="34" charset="0"/>
                        </a:rPr>
                        <a:t>DF Betas</a:t>
                      </a:r>
                    </a:p>
                  </a:txBody>
                  <a:tcPr marL="9525" marR="9525" marT="9525" marB="0" anchor="ctr"/>
                </a:tc>
                <a:extLst>
                  <a:ext uri="{0D108BD9-81ED-4DB2-BD59-A6C34878D82A}">
                    <a16:rowId xmlns:a16="http://schemas.microsoft.com/office/drawing/2014/main" val="1006036597"/>
                  </a:ext>
                </a:extLst>
              </a:tr>
              <a:tr h="370840">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2015</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l" fontAlgn="b"/>
                      <a:r>
                        <a:rPr lang="en-US" sz="1100" b="0" i="0" u="none" strike="noStrike" dirty="0">
                          <a:solidFill>
                            <a:srgbClr val="000000"/>
                          </a:solidFill>
                          <a:effectLst/>
                          <a:latin typeface="Arial" panose="020B0604020202020204" pitchFamily="34" charset="0"/>
                          <a:cs typeface="Arial" panose="020B0604020202020204" pitchFamily="34" charset="0"/>
                        </a:rPr>
                        <a:t>ADAM WAINWRIGHT</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extLst>
                  <a:ext uri="{0D108BD9-81ED-4DB2-BD59-A6C34878D82A}">
                    <a16:rowId xmlns:a16="http://schemas.microsoft.com/office/drawing/2014/main" val="703758715"/>
                  </a:ext>
                </a:extLst>
              </a:tr>
              <a:tr h="370840">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2015</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PETER MOYLAN</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extLst>
                  <a:ext uri="{0D108BD9-81ED-4DB2-BD59-A6C34878D82A}">
                    <a16:rowId xmlns:a16="http://schemas.microsoft.com/office/drawing/2014/main" val="2761238954"/>
                  </a:ext>
                </a:extLst>
              </a:tr>
              <a:tr h="370840">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2016</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BRUCE RONDON</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extLst>
                  <a:ext uri="{0D108BD9-81ED-4DB2-BD59-A6C34878D82A}">
                    <a16:rowId xmlns:a16="http://schemas.microsoft.com/office/drawing/2014/main" val="1398206770"/>
                  </a:ext>
                </a:extLst>
              </a:tr>
              <a:tr h="370840">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2016</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JOE BLANTON</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extLst>
                  <a:ext uri="{0D108BD9-81ED-4DB2-BD59-A6C34878D82A}">
                    <a16:rowId xmlns:a16="http://schemas.microsoft.com/office/drawing/2014/main" val="3273476293"/>
                  </a:ext>
                </a:extLst>
              </a:tr>
              <a:tr h="370840">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2016</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l" fontAlgn="b"/>
                      <a:r>
                        <a:rPr lang="en-US" sz="1100" b="0" i="0" u="none" strike="noStrike">
                          <a:solidFill>
                            <a:srgbClr val="000000"/>
                          </a:solidFill>
                          <a:effectLst/>
                          <a:latin typeface="Arial" panose="020B0604020202020204" pitchFamily="34" charset="0"/>
                          <a:cs typeface="Arial" panose="020B0604020202020204" pitchFamily="34" charset="0"/>
                        </a:rPr>
                        <a:t>ALEX CLAUDIO</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0</a:t>
                      </a:r>
                    </a:p>
                  </a:txBody>
                  <a:tcPr marL="9525" marR="9525" marT="9525" marB="0" anchor="ctr"/>
                </a:tc>
                <a:tc>
                  <a:txBody>
                    <a:bodyPr/>
                    <a:lstStyle/>
                    <a:p>
                      <a:pPr algn="ctr" fontAlgn="b"/>
                      <a:r>
                        <a:rPr lang="en-US" sz="11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tc>
                <a:tc>
                  <a:txBody>
                    <a:bodyPr/>
                    <a:lstStyle/>
                    <a:p>
                      <a:pPr algn="ctr" fontAlgn="b"/>
                      <a:r>
                        <a:rPr lang="en-US" sz="1100" b="0" i="0" u="none" strike="noStrike" dirty="0">
                          <a:solidFill>
                            <a:srgbClr val="000000"/>
                          </a:solidFill>
                          <a:effectLst/>
                          <a:latin typeface="Arial" panose="020B0604020202020204" pitchFamily="34" charset="0"/>
                          <a:cs typeface="Arial" panose="020B0604020202020204" pitchFamily="34" charset="0"/>
                        </a:rPr>
                        <a:t>0</a:t>
                      </a:r>
                    </a:p>
                  </a:txBody>
                  <a:tcPr marL="9525" marR="9525" marT="9525" marB="0" anchor="ctr"/>
                </a:tc>
                <a:extLst>
                  <a:ext uri="{0D108BD9-81ED-4DB2-BD59-A6C34878D82A}">
                    <a16:rowId xmlns:a16="http://schemas.microsoft.com/office/drawing/2014/main" val="2986299546"/>
                  </a:ext>
                </a:extLst>
              </a:tr>
            </a:tbl>
          </a:graphicData>
        </a:graphic>
      </p:graphicFrame>
      <p:sp>
        <p:nvSpPr>
          <p:cNvPr id="8" name="Text Placeholder 7">
            <a:extLst>
              <a:ext uri="{FF2B5EF4-FFF2-40B4-BE49-F238E27FC236}">
                <a16:creationId xmlns:a16="http://schemas.microsoft.com/office/drawing/2014/main" id="{EB6056C6-E4C0-A746-97B3-9435D4083618}"/>
              </a:ext>
            </a:extLst>
          </p:cNvPr>
          <p:cNvSpPr>
            <a:spLocks noGrp="1"/>
          </p:cNvSpPr>
          <p:nvPr>
            <p:ph type="body" sz="half" idx="2"/>
          </p:nvPr>
        </p:nvSpPr>
        <p:spPr>
          <a:xfrm>
            <a:off x="8337885" y="1741336"/>
            <a:ext cx="3092115" cy="4940770"/>
          </a:xfrm>
        </p:spPr>
        <p:txBody>
          <a:bodyPr>
            <a:normAutofit fontScale="92500" lnSpcReduction="10000"/>
          </a:bodyPr>
          <a:lstStyle/>
          <a:p>
            <a:r>
              <a:rPr lang="en-US" dirty="0"/>
              <a:t>2.27% Of Observations flagged as influential statistics. </a:t>
            </a:r>
          </a:p>
          <a:p>
            <a:r>
              <a:rPr lang="en-US" dirty="0"/>
              <a:t>Of these high influence points, 62.8% of them were positive for injuries in the next season.</a:t>
            </a:r>
          </a:p>
          <a:p>
            <a:r>
              <a:rPr lang="en-US" dirty="0"/>
              <a:t>Because this is an imbalanced dataset, I didn’t want to remove these statistics. I used them to make sure there were no errors in the variable creation stage.</a:t>
            </a:r>
          </a:p>
          <a:p>
            <a:r>
              <a:rPr lang="en-US" dirty="0"/>
              <a:t>The top 5 player-season combinations that flagged for two out of four outlier statistics are shown. </a:t>
            </a:r>
          </a:p>
          <a:p>
            <a:r>
              <a:rPr lang="en-US" dirty="0"/>
              <a:t>I need to do more research on outlier identification in logistic regression.</a:t>
            </a:r>
          </a:p>
          <a:p>
            <a:endParaRPr lang="en-US" dirty="0"/>
          </a:p>
        </p:txBody>
      </p:sp>
      <p:pic>
        <p:nvPicPr>
          <p:cNvPr id="16" name="Picture 15">
            <a:extLst>
              <a:ext uri="{FF2B5EF4-FFF2-40B4-BE49-F238E27FC236}">
                <a16:creationId xmlns:a16="http://schemas.microsoft.com/office/drawing/2014/main" id="{ABCAF97B-A4D0-DA4E-A6C7-301EA9D414E0}"/>
              </a:ext>
            </a:extLst>
          </p:cNvPr>
          <p:cNvPicPr>
            <a:picLocks noChangeAspect="1"/>
          </p:cNvPicPr>
          <p:nvPr/>
        </p:nvPicPr>
        <p:blipFill>
          <a:blip r:embed="rId2"/>
          <a:stretch>
            <a:fillRect/>
          </a:stretch>
        </p:blipFill>
        <p:spPr>
          <a:xfrm>
            <a:off x="1913712" y="2966483"/>
            <a:ext cx="3898900" cy="3715623"/>
          </a:xfrm>
          <a:prstGeom prst="rect">
            <a:avLst/>
          </a:prstGeom>
        </p:spPr>
      </p:pic>
    </p:spTree>
    <p:extLst>
      <p:ext uri="{BB962C8B-B14F-4D97-AF65-F5344CB8AC3E}">
        <p14:creationId xmlns:p14="http://schemas.microsoft.com/office/powerpoint/2010/main" val="2744632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Model Inference</a:t>
            </a:r>
          </a:p>
        </p:txBody>
      </p:sp>
    </p:spTree>
    <p:extLst>
      <p:ext uri="{BB962C8B-B14F-4D97-AF65-F5344CB8AC3E}">
        <p14:creationId xmlns:p14="http://schemas.microsoft.com/office/powerpoint/2010/main" val="2692712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normAutofit fontScale="90000"/>
          </a:bodyPr>
          <a:lstStyle/>
          <a:p>
            <a:pPr lvl="0">
              <a:lnSpc>
                <a:spcPct val="100000"/>
              </a:lnSpc>
              <a:spcBef>
                <a:spcPts val="700"/>
              </a:spcBef>
              <a:buClr>
                <a:srgbClr val="F3F3F2"/>
              </a:buClr>
            </a:pPr>
            <a:r>
              <a:rPr lang="en-US" dirty="0"/>
              <a:t>Coefficients</a:t>
            </a:r>
            <a:br>
              <a:rPr lang="en-US" dirty="0"/>
            </a:br>
            <a:r>
              <a:rPr lang="en-US" sz="2000" b="1" spc="400" dirty="0">
                <a:solidFill>
                  <a:srgbClr val="62B4C6"/>
                </a:solidFill>
                <a:latin typeface="Gill Sans MT" panose="020B0502020104020203"/>
                <a:ea typeface="+mn-ea"/>
                <a:cs typeface="+mn-cs"/>
              </a:rPr>
              <a:t>Testing Hypotheses</a:t>
            </a:r>
            <a:br>
              <a:rPr lang="en-US" sz="2000" b="1" spc="400" dirty="0">
                <a:solidFill>
                  <a:srgbClr val="62B4C6"/>
                </a:solidFill>
                <a:latin typeface="Gill Sans MT" panose="020B0502020104020203"/>
                <a:ea typeface="+mn-ea"/>
                <a:cs typeface="+mn-cs"/>
              </a:rPr>
            </a:br>
            <a:br>
              <a:rPr lang="en-US" sz="2000" b="1" spc="400" dirty="0">
                <a:solidFill>
                  <a:srgbClr val="62B4C6"/>
                </a:solidFill>
                <a:latin typeface="Gill Sans MT" panose="020B0502020104020203"/>
                <a:ea typeface="+mn-ea"/>
                <a:cs typeface="+mn-cs"/>
              </a:rPr>
            </a:br>
            <a:br>
              <a:rPr lang="en-US" sz="2000" b="1" spc="400" dirty="0">
                <a:solidFill>
                  <a:srgbClr val="62B4C6"/>
                </a:solidFill>
                <a:latin typeface="Gill Sans MT" panose="020B0502020104020203"/>
                <a:ea typeface="+mn-ea"/>
                <a:cs typeface="+mn-cs"/>
              </a:rPr>
            </a:br>
            <a:endParaRPr lang="en-US" dirty="0"/>
          </a:p>
        </p:txBody>
      </p:sp>
      <p:graphicFrame>
        <p:nvGraphicFramePr>
          <p:cNvPr id="5" name="Content Placeholder 4">
            <a:extLst>
              <a:ext uri="{FF2B5EF4-FFF2-40B4-BE49-F238E27FC236}">
                <a16:creationId xmlns:a16="http://schemas.microsoft.com/office/drawing/2014/main" id="{B3A6276F-A262-7041-BA78-064783203008}"/>
              </a:ext>
            </a:extLst>
          </p:cNvPr>
          <p:cNvGraphicFramePr>
            <a:graphicFrameLocks noGrp="1"/>
          </p:cNvGraphicFramePr>
          <p:nvPr>
            <p:ph idx="1"/>
            <p:extLst>
              <p:ext uri="{D42A27DB-BD31-4B8C-83A1-F6EECF244321}">
                <p14:modId xmlns:p14="http://schemas.microsoft.com/office/powerpoint/2010/main" val="1687338311"/>
              </p:ext>
            </p:extLst>
          </p:nvPr>
        </p:nvGraphicFramePr>
        <p:xfrm>
          <a:off x="1251678" y="2030819"/>
          <a:ext cx="10179050" cy="1483360"/>
        </p:xfrm>
        <a:graphic>
          <a:graphicData uri="http://schemas.openxmlformats.org/drawingml/2006/table">
            <a:tbl>
              <a:tblPr firstRow="1" bandRow="1">
                <a:tableStyleId>{5C22544A-7EE6-4342-B048-85BDC9FD1C3A}</a:tableStyleId>
              </a:tblPr>
              <a:tblGrid>
                <a:gridCol w="2172006">
                  <a:extLst>
                    <a:ext uri="{9D8B030D-6E8A-4147-A177-3AD203B41FA5}">
                      <a16:colId xmlns:a16="http://schemas.microsoft.com/office/drawing/2014/main" val="3307464879"/>
                    </a:ext>
                  </a:extLst>
                </a:gridCol>
                <a:gridCol w="1899614">
                  <a:extLst>
                    <a:ext uri="{9D8B030D-6E8A-4147-A177-3AD203B41FA5}">
                      <a16:colId xmlns:a16="http://schemas.microsoft.com/office/drawing/2014/main" val="608807702"/>
                    </a:ext>
                  </a:extLst>
                </a:gridCol>
                <a:gridCol w="2035810">
                  <a:extLst>
                    <a:ext uri="{9D8B030D-6E8A-4147-A177-3AD203B41FA5}">
                      <a16:colId xmlns:a16="http://schemas.microsoft.com/office/drawing/2014/main" val="3058985775"/>
                    </a:ext>
                  </a:extLst>
                </a:gridCol>
                <a:gridCol w="2035810">
                  <a:extLst>
                    <a:ext uri="{9D8B030D-6E8A-4147-A177-3AD203B41FA5}">
                      <a16:colId xmlns:a16="http://schemas.microsoft.com/office/drawing/2014/main" val="1066302767"/>
                    </a:ext>
                  </a:extLst>
                </a:gridCol>
                <a:gridCol w="2035810">
                  <a:extLst>
                    <a:ext uri="{9D8B030D-6E8A-4147-A177-3AD203B41FA5}">
                      <a16:colId xmlns:a16="http://schemas.microsoft.com/office/drawing/2014/main" val="733262473"/>
                    </a:ext>
                  </a:extLst>
                </a:gridCol>
              </a:tblGrid>
              <a:tr h="370840">
                <a:tc>
                  <a:txBody>
                    <a:bodyPr/>
                    <a:lstStyle/>
                    <a:p>
                      <a:r>
                        <a:rPr lang="en-US" dirty="0"/>
                        <a:t>Coefficient</a:t>
                      </a:r>
                    </a:p>
                  </a:txBody>
                  <a:tcPr/>
                </a:tc>
                <a:tc>
                  <a:txBody>
                    <a:bodyPr/>
                    <a:lstStyle/>
                    <a:p>
                      <a:r>
                        <a:rPr lang="en-US" dirty="0"/>
                        <a:t>Estimate</a:t>
                      </a:r>
                    </a:p>
                  </a:txBody>
                  <a:tcPr/>
                </a:tc>
                <a:tc>
                  <a:txBody>
                    <a:bodyPr/>
                    <a:lstStyle/>
                    <a:p>
                      <a:r>
                        <a:rPr lang="en-US" dirty="0"/>
                        <a:t>Z-Value</a:t>
                      </a:r>
                    </a:p>
                  </a:txBody>
                  <a:tcPr/>
                </a:tc>
                <a:tc>
                  <a:txBody>
                    <a:bodyPr/>
                    <a:lstStyle/>
                    <a:p>
                      <a:r>
                        <a:rPr lang="en-US" dirty="0"/>
                        <a:t>P-value</a:t>
                      </a:r>
                    </a:p>
                  </a:txBody>
                  <a:tcPr/>
                </a:tc>
                <a:tc>
                  <a:txBody>
                    <a:bodyPr/>
                    <a:lstStyle/>
                    <a:p>
                      <a:r>
                        <a:rPr lang="en-US" dirty="0"/>
                        <a:t>Odds Ratio</a:t>
                      </a:r>
                    </a:p>
                  </a:txBody>
                  <a:tcPr/>
                </a:tc>
                <a:extLst>
                  <a:ext uri="{0D108BD9-81ED-4DB2-BD59-A6C34878D82A}">
                    <a16:rowId xmlns:a16="http://schemas.microsoft.com/office/drawing/2014/main" val="4071033774"/>
                  </a:ext>
                </a:extLst>
              </a:tr>
              <a:tr h="370840">
                <a:tc>
                  <a:txBody>
                    <a:bodyPr/>
                    <a:lstStyle/>
                    <a:p>
                      <a:r>
                        <a:rPr lang="en-US" dirty="0"/>
                        <a:t>Fastball Percentage</a:t>
                      </a:r>
                    </a:p>
                  </a:txBody>
                  <a:tcPr/>
                </a:tc>
                <a:tc>
                  <a:txBody>
                    <a:bodyPr/>
                    <a:lstStyle/>
                    <a:p>
                      <a:r>
                        <a:rPr lang="en-US" dirty="0"/>
                        <a:t>-15.84</a:t>
                      </a:r>
                    </a:p>
                  </a:txBody>
                  <a:tcPr/>
                </a:tc>
                <a:tc>
                  <a:txBody>
                    <a:bodyPr/>
                    <a:lstStyle/>
                    <a:p>
                      <a:r>
                        <a:rPr lang="en-US" dirty="0"/>
                        <a:t>-2.710</a:t>
                      </a:r>
                    </a:p>
                  </a:txBody>
                  <a:tcPr/>
                </a:tc>
                <a:tc>
                  <a:txBody>
                    <a:bodyPr/>
                    <a:lstStyle/>
                    <a:p>
                      <a:r>
                        <a:rPr lang="en-US" dirty="0"/>
                        <a:t>0.006720</a:t>
                      </a:r>
                    </a:p>
                  </a:txBody>
                  <a:tcPr/>
                </a:tc>
                <a:tc>
                  <a:txBody>
                    <a:bodyPr/>
                    <a:lstStyle/>
                    <a:p>
                      <a:r>
                        <a:rPr lang="en-US" dirty="0"/>
                        <a:t>0.854</a:t>
                      </a:r>
                    </a:p>
                  </a:txBody>
                  <a:tcPr/>
                </a:tc>
                <a:extLst>
                  <a:ext uri="{0D108BD9-81ED-4DB2-BD59-A6C34878D82A}">
                    <a16:rowId xmlns:a16="http://schemas.microsoft.com/office/drawing/2014/main" val="525866797"/>
                  </a:ext>
                </a:extLst>
              </a:tr>
              <a:tr h="370840">
                <a:tc>
                  <a:txBody>
                    <a:bodyPr/>
                    <a:lstStyle/>
                    <a:p>
                      <a:r>
                        <a:rPr lang="en-US" dirty="0"/>
                        <a:t>Prior Injury</a:t>
                      </a:r>
                    </a:p>
                  </a:txBody>
                  <a:tcPr/>
                </a:tc>
                <a:tc>
                  <a:txBody>
                    <a:bodyPr/>
                    <a:lstStyle/>
                    <a:p>
                      <a:r>
                        <a:rPr lang="en-US" dirty="0"/>
                        <a:t>0.6303</a:t>
                      </a:r>
                    </a:p>
                  </a:txBody>
                  <a:tcPr/>
                </a:tc>
                <a:tc>
                  <a:txBody>
                    <a:bodyPr/>
                    <a:lstStyle/>
                    <a:p>
                      <a:r>
                        <a:rPr lang="en-US" dirty="0"/>
                        <a:t>4.404</a:t>
                      </a:r>
                    </a:p>
                  </a:txBody>
                  <a:tcPr/>
                </a:tc>
                <a:tc>
                  <a:txBody>
                    <a:bodyPr/>
                    <a:lstStyle/>
                    <a:p>
                      <a:r>
                        <a:rPr lang="en-US" dirty="0"/>
                        <a:t>1.06e-05</a:t>
                      </a:r>
                    </a:p>
                  </a:txBody>
                  <a:tcPr/>
                </a:tc>
                <a:tc>
                  <a:txBody>
                    <a:bodyPr/>
                    <a:lstStyle/>
                    <a:p>
                      <a:r>
                        <a:rPr lang="en-US" dirty="0"/>
                        <a:t>1.887</a:t>
                      </a:r>
                    </a:p>
                  </a:txBody>
                  <a:tcPr/>
                </a:tc>
                <a:extLst>
                  <a:ext uri="{0D108BD9-81ED-4DB2-BD59-A6C34878D82A}">
                    <a16:rowId xmlns:a16="http://schemas.microsoft.com/office/drawing/2014/main" val="1830616982"/>
                  </a:ext>
                </a:extLst>
              </a:tr>
              <a:tr h="370840">
                <a:tc>
                  <a:txBody>
                    <a:bodyPr/>
                    <a:lstStyle/>
                    <a:p>
                      <a:r>
                        <a:rPr lang="en-US" dirty="0"/>
                        <a:t>Pitcher Performance</a:t>
                      </a:r>
                    </a:p>
                  </a:txBody>
                  <a:tcPr/>
                </a:tc>
                <a:tc>
                  <a:txBody>
                    <a:bodyPr/>
                    <a:lstStyle/>
                    <a:p>
                      <a:r>
                        <a:rPr lang="en-US" dirty="0"/>
                        <a:t>0.01664</a:t>
                      </a:r>
                    </a:p>
                  </a:txBody>
                  <a:tcPr/>
                </a:tc>
                <a:tc>
                  <a:txBody>
                    <a:bodyPr/>
                    <a:lstStyle/>
                    <a:p>
                      <a:r>
                        <a:rPr lang="en-US" dirty="0"/>
                        <a:t>2.642</a:t>
                      </a:r>
                    </a:p>
                  </a:txBody>
                  <a:tcPr/>
                </a:tc>
                <a:tc>
                  <a:txBody>
                    <a:bodyPr/>
                    <a:lstStyle/>
                    <a:p>
                      <a:r>
                        <a:rPr lang="en-US" dirty="0"/>
                        <a:t>0.008240</a:t>
                      </a:r>
                    </a:p>
                  </a:txBody>
                  <a:tcPr/>
                </a:tc>
                <a:tc>
                  <a:txBody>
                    <a:bodyPr/>
                    <a:lstStyle/>
                    <a:p>
                      <a:r>
                        <a:rPr lang="en-US" dirty="0"/>
                        <a:t>1.016</a:t>
                      </a:r>
                    </a:p>
                  </a:txBody>
                  <a:tcPr/>
                </a:tc>
                <a:extLst>
                  <a:ext uri="{0D108BD9-81ED-4DB2-BD59-A6C34878D82A}">
                    <a16:rowId xmlns:a16="http://schemas.microsoft.com/office/drawing/2014/main" val="2372637869"/>
                  </a:ext>
                </a:extLst>
              </a:tr>
            </a:tbl>
          </a:graphicData>
        </a:graphic>
      </p:graphicFrame>
      <p:pic>
        <p:nvPicPr>
          <p:cNvPr id="4" name="Picture 3">
            <a:extLst>
              <a:ext uri="{FF2B5EF4-FFF2-40B4-BE49-F238E27FC236}">
                <a16:creationId xmlns:a16="http://schemas.microsoft.com/office/drawing/2014/main" id="{69FC71B0-DCAC-B943-8C6C-A421E3B473CF}"/>
              </a:ext>
            </a:extLst>
          </p:cNvPr>
          <p:cNvPicPr>
            <a:picLocks noChangeAspect="1"/>
          </p:cNvPicPr>
          <p:nvPr/>
        </p:nvPicPr>
        <p:blipFill>
          <a:blip r:embed="rId2"/>
          <a:stretch>
            <a:fillRect/>
          </a:stretch>
        </p:blipFill>
        <p:spPr>
          <a:xfrm>
            <a:off x="9701212" y="382385"/>
            <a:ext cx="1905000" cy="1066800"/>
          </a:xfrm>
          <a:prstGeom prst="rect">
            <a:avLst/>
          </a:prstGeom>
        </p:spPr>
      </p:pic>
      <p:sp>
        <p:nvSpPr>
          <p:cNvPr id="6" name="Rectangle 5">
            <a:extLst>
              <a:ext uri="{FF2B5EF4-FFF2-40B4-BE49-F238E27FC236}">
                <a16:creationId xmlns:a16="http://schemas.microsoft.com/office/drawing/2014/main" id="{B7793D36-84AB-134A-8C64-25E88A6A3372}"/>
              </a:ext>
            </a:extLst>
          </p:cNvPr>
          <p:cNvSpPr/>
          <p:nvPr/>
        </p:nvSpPr>
        <p:spPr>
          <a:xfrm>
            <a:off x="1251678" y="4178597"/>
            <a:ext cx="10178322" cy="1233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The final model had an AIC of 1813 with 22 variables, 18 of them significant. 7 Indicator variables.</a:t>
            </a:r>
          </a:p>
          <a:p>
            <a:r>
              <a:rPr lang="en-US" dirty="0"/>
              <a:t> </a:t>
            </a:r>
          </a:p>
          <a:p>
            <a:pPr marL="285750" indent="-285750">
              <a:buFont typeface="Arial" panose="020B0604020202020204" pitchFamily="34" charset="0"/>
              <a:buChar char="•"/>
            </a:pPr>
            <a:r>
              <a:rPr lang="en-US" dirty="0"/>
              <a:t>.613 AUC; 59% accuracy; 42.5% False Positive Rate; The model is doing an ok job separating injured and non-injured players. </a:t>
            </a:r>
          </a:p>
        </p:txBody>
      </p:sp>
    </p:spTree>
    <p:extLst>
      <p:ext uri="{BB962C8B-B14F-4D97-AF65-F5344CB8AC3E}">
        <p14:creationId xmlns:p14="http://schemas.microsoft.com/office/powerpoint/2010/main" val="3142526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8EB-5AFC-3540-A377-B3599B48A0ED}"/>
              </a:ext>
            </a:extLst>
          </p:cNvPr>
          <p:cNvSpPr>
            <a:spLocks noGrp="1"/>
          </p:cNvSpPr>
          <p:nvPr>
            <p:ph type="title"/>
          </p:nvPr>
        </p:nvSpPr>
        <p:spPr/>
        <p:txBody>
          <a:bodyPr/>
          <a:lstStyle/>
          <a:p>
            <a:r>
              <a:rPr lang="en-US" dirty="0"/>
              <a:t>Results (Hypothesis)</a:t>
            </a:r>
          </a:p>
        </p:txBody>
      </p:sp>
      <p:sp>
        <p:nvSpPr>
          <p:cNvPr id="11" name="Rectangle 10">
            <a:extLst>
              <a:ext uri="{FF2B5EF4-FFF2-40B4-BE49-F238E27FC236}">
                <a16:creationId xmlns:a16="http://schemas.microsoft.com/office/drawing/2014/main" id="{8ACE2D31-3203-3143-8D74-B690AE1D6351}"/>
              </a:ext>
            </a:extLst>
          </p:cNvPr>
          <p:cNvSpPr/>
          <p:nvPr/>
        </p:nvSpPr>
        <p:spPr>
          <a:xfrm>
            <a:off x="1031357" y="1322204"/>
            <a:ext cx="10653823" cy="164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latin typeface="Arial" panose="020B0604020202020204" pitchFamily="34" charset="0"/>
                <a:cs typeface="Arial" panose="020B0604020202020204" pitchFamily="34" charset="0"/>
              </a:rPr>
              <a:t>Hypothesis I</a:t>
            </a:r>
            <a:r>
              <a:rPr lang="en-US" sz="14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rPr>
              <a:t>Test whether there is a relationship between the percentage of off-speed pitches thrown, and rate of injury.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With a p-value of .00590, we reject the null hypothesis that there is no relationship between percentage of off speed pitches thrown and 			rate of injury.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For a 1 percent increase in Fastball Percentage, there is an associated decrease in the probability of injury next season by 15%, while holding 		all other variables constant.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t> </a:t>
            </a:r>
          </a:p>
        </p:txBody>
      </p:sp>
      <p:sp>
        <p:nvSpPr>
          <p:cNvPr id="15" name="Rectangle 14">
            <a:extLst>
              <a:ext uri="{FF2B5EF4-FFF2-40B4-BE49-F238E27FC236}">
                <a16:creationId xmlns:a16="http://schemas.microsoft.com/office/drawing/2014/main" id="{192ABCB2-CF0E-7144-866E-61BDBD857E21}"/>
              </a:ext>
            </a:extLst>
          </p:cNvPr>
          <p:cNvSpPr/>
          <p:nvPr/>
        </p:nvSpPr>
        <p:spPr>
          <a:xfrm>
            <a:off x="1031357" y="3097647"/>
            <a:ext cx="10653823" cy="164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latin typeface="Arial" panose="020B0604020202020204" pitchFamily="34" charset="0"/>
                <a:cs typeface="Arial" panose="020B0604020202020204" pitchFamily="34" charset="0"/>
              </a:rPr>
              <a:t>Hypothesis 2</a:t>
            </a:r>
            <a:r>
              <a:rPr lang="en-US" sz="1200" dirty="0">
                <a:latin typeface="Arial" panose="020B0604020202020204" pitchFamily="34" charset="0"/>
                <a:cs typeface="Arial" panose="020B0604020202020204" pitchFamily="34" charset="0"/>
              </a:rPr>
              <a:t>: Test for a relationship between a prior injury and injury next season.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With a p-value of 9.81e-06, we reject the null hypothesis that there is no relationship between an existing injury and the likelihood of injuries 		the next season. </a:t>
            </a:r>
          </a:p>
          <a:p>
            <a:r>
              <a:rPr lang="en-US" sz="1200" dirty="0">
                <a:latin typeface="Arial" panose="020B0604020202020204" pitchFamily="34" charset="0"/>
                <a:cs typeface="Arial" panose="020B0604020202020204" pitchFamily="34" charset="0"/>
              </a:rPr>
              <a:t>		</a:t>
            </a:r>
          </a:p>
          <a:p>
            <a:r>
              <a:rPr lang="en-US" sz="1200" dirty="0">
                <a:latin typeface="Arial" panose="020B0604020202020204" pitchFamily="34" charset="0"/>
                <a:cs typeface="Arial" panose="020B0604020202020204" pitchFamily="34" charset="0"/>
              </a:rPr>
              <a:t>		The odds of injury in the next season for players with pre-existing injuries are 88% greater than for players with no pre-existing injury.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t> </a:t>
            </a:r>
          </a:p>
        </p:txBody>
      </p:sp>
      <p:sp>
        <p:nvSpPr>
          <p:cNvPr id="16" name="Rectangle 15">
            <a:extLst>
              <a:ext uri="{FF2B5EF4-FFF2-40B4-BE49-F238E27FC236}">
                <a16:creationId xmlns:a16="http://schemas.microsoft.com/office/drawing/2014/main" id="{DE9DB81E-6710-EE4D-8777-64DC096936F2}"/>
              </a:ext>
            </a:extLst>
          </p:cNvPr>
          <p:cNvSpPr/>
          <p:nvPr/>
        </p:nvSpPr>
        <p:spPr>
          <a:xfrm>
            <a:off x="1031357" y="4873091"/>
            <a:ext cx="10653823" cy="16446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a:latin typeface="Arial" panose="020B0604020202020204" pitchFamily="34" charset="0"/>
                <a:cs typeface="Arial" panose="020B0604020202020204" pitchFamily="34" charset="0"/>
              </a:rPr>
              <a:t>Hypothesis 3</a:t>
            </a:r>
            <a:r>
              <a:rPr lang="en-US" sz="1200" dirty="0">
                <a:latin typeface="Arial" panose="020B0604020202020204" pitchFamily="34" charset="0"/>
                <a:cs typeface="Arial" panose="020B0604020202020204" pitchFamily="34" charset="0"/>
              </a:rPr>
              <a:t>: Test whether there exists a relationship between decreased efficacy and injury next season. </a:t>
            </a: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With a p-value of 0.008240, we reject the null hypothesis that there is no relationship between decreased pitcher performance and injury next 		season.</a:t>
            </a:r>
          </a:p>
          <a:p>
            <a:r>
              <a:rPr lang="en-US" sz="1200" dirty="0">
                <a:latin typeface="Arial" panose="020B0604020202020204" pitchFamily="34" charset="0"/>
                <a:cs typeface="Arial" panose="020B0604020202020204" pitchFamily="34" charset="0"/>
              </a:rPr>
              <a:t>‘</a:t>
            </a:r>
          </a:p>
          <a:p>
            <a:r>
              <a:rPr lang="en-US" sz="1200" dirty="0">
                <a:latin typeface="Arial" panose="020B0604020202020204" pitchFamily="34" charset="0"/>
                <a:cs typeface="Arial" panose="020B0604020202020204" pitchFamily="34" charset="0"/>
              </a:rPr>
              <a:t>		For a 1 unit increase over a three year period for runs against the slider pitch multiplied by the runs against the fastball pitch, there is an 		associated increase in the probability of injury next season by .016%, while holding all other variables constant. For example, if the allowed 		runs by the pitcher for the slider pitch and the fastball pitch increase by 1 for the last three years, the probability of injury increases by .016%</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t> </a:t>
            </a:r>
          </a:p>
        </p:txBody>
      </p:sp>
    </p:spTree>
    <p:extLst>
      <p:ext uri="{BB962C8B-B14F-4D97-AF65-F5344CB8AC3E}">
        <p14:creationId xmlns:p14="http://schemas.microsoft.com/office/powerpoint/2010/main" val="1031112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2AA3E9CA-1FF8-1D4A-A0A5-0193E4223DC1}"/>
              </a:ext>
            </a:extLst>
          </p:cNvPr>
          <p:cNvSpPr>
            <a:spLocks noGrp="1"/>
          </p:cNvSpPr>
          <p:nvPr>
            <p:ph type="body" idx="1"/>
          </p:nvPr>
        </p:nvSpPr>
        <p:spPr/>
        <p:txBody>
          <a:bodyPr/>
          <a:lstStyle/>
          <a:p>
            <a:r>
              <a:rPr lang="en-US" dirty="0"/>
              <a:t>Pitch F/x and MLB Statcast</a:t>
            </a:r>
          </a:p>
        </p:txBody>
      </p:sp>
      <p:pic>
        <p:nvPicPr>
          <p:cNvPr id="8" name="Picture 7">
            <a:extLst>
              <a:ext uri="{FF2B5EF4-FFF2-40B4-BE49-F238E27FC236}">
                <a16:creationId xmlns:a16="http://schemas.microsoft.com/office/drawing/2014/main" id="{E63B0B4B-C0CF-DA42-8FF2-DBF6F5AE66CD}"/>
              </a:ext>
            </a:extLst>
          </p:cNvPr>
          <p:cNvPicPr>
            <a:picLocks noChangeAspect="1"/>
          </p:cNvPicPr>
          <p:nvPr/>
        </p:nvPicPr>
        <p:blipFill>
          <a:blip r:embed="rId2"/>
          <a:stretch>
            <a:fillRect/>
          </a:stretch>
        </p:blipFill>
        <p:spPr>
          <a:xfrm>
            <a:off x="8601740" y="679155"/>
            <a:ext cx="3048000" cy="1714500"/>
          </a:xfrm>
          <a:prstGeom prst="rect">
            <a:avLst/>
          </a:prstGeom>
        </p:spPr>
      </p:pic>
    </p:spTree>
    <p:extLst>
      <p:ext uri="{BB962C8B-B14F-4D97-AF65-F5344CB8AC3E}">
        <p14:creationId xmlns:p14="http://schemas.microsoft.com/office/powerpoint/2010/main" val="1387192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FC71B0-DCAC-B943-8C6C-A421E3B473CF}"/>
              </a:ext>
            </a:extLst>
          </p:cNvPr>
          <p:cNvPicPr>
            <a:picLocks noChangeAspect="1"/>
          </p:cNvPicPr>
          <p:nvPr/>
        </p:nvPicPr>
        <p:blipFill>
          <a:blip r:embed="rId2"/>
          <a:stretch>
            <a:fillRect/>
          </a:stretch>
        </p:blipFill>
        <p:spPr>
          <a:xfrm>
            <a:off x="9701212" y="382385"/>
            <a:ext cx="1905000" cy="1066800"/>
          </a:xfrm>
          <a:prstGeom prst="rect">
            <a:avLst/>
          </a:prstGeom>
        </p:spPr>
      </p:pic>
      <p:pic>
        <p:nvPicPr>
          <p:cNvPr id="9" name="Picture 8">
            <a:extLst>
              <a:ext uri="{FF2B5EF4-FFF2-40B4-BE49-F238E27FC236}">
                <a16:creationId xmlns:a16="http://schemas.microsoft.com/office/drawing/2014/main" id="{42517815-82C7-264E-B5D1-B85A3E04584B}"/>
              </a:ext>
            </a:extLst>
          </p:cNvPr>
          <p:cNvPicPr>
            <a:picLocks noChangeAspect="1"/>
          </p:cNvPicPr>
          <p:nvPr/>
        </p:nvPicPr>
        <p:blipFill>
          <a:blip r:embed="rId3"/>
          <a:stretch>
            <a:fillRect/>
          </a:stretch>
        </p:blipFill>
        <p:spPr>
          <a:xfrm>
            <a:off x="3659815" y="202019"/>
            <a:ext cx="4856420" cy="6475227"/>
          </a:xfrm>
          <a:prstGeom prst="rect">
            <a:avLst/>
          </a:prstGeom>
        </p:spPr>
      </p:pic>
    </p:spTree>
    <p:extLst>
      <p:ext uri="{BB962C8B-B14F-4D97-AF65-F5344CB8AC3E}">
        <p14:creationId xmlns:p14="http://schemas.microsoft.com/office/powerpoint/2010/main" val="3320922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Conclusions &amp; Limitations</a:t>
            </a:r>
          </a:p>
        </p:txBody>
      </p:sp>
    </p:spTree>
    <p:extLst>
      <p:ext uri="{BB962C8B-B14F-4D97-AF65-F5344CB8AC3E}">
        <p14:creationId xmlns:p14="http://schemas.microsoft.com/office/powerpoint/2010/main" val="5167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F8EB-5AFC-3540-A377-B3599B48A0ED}"/>
              </a:ext>
            </a:extLst>
          </p:cNvPr>
          <p:cNvSpPr>
            <a:spLocks noGrp="1"/>
          </p:cNvSpPr>
          <p:nvPr>
            <p:ph type="title"/>
          </p:nvPr>
        </p:nvSpPr>
        <p:spPr/>
        <p:txBody>
          <a:bodyPr/>
          <a:lstStyle/>
          <a:p>
            <a:r>
              <a:rPr lang="en-US" dirty="0"/>
              <a:t>Conclusions</a:t>
            </a:r>
          </a:p>
        </p:txBody>
      </p:sp>
      <p:sp>
        <p:nvSpPr>
          <p:cNvPr id="3" name="Text Placeholder 2">
            <a:extLst>
              <a:ext uri="{FF2B5EF4-FFF2-40B4-BE49-F238E27FC236}">
                <a16:creationId xmlns:a16="http://schemas.microsoft.com/office/drawing/2014/main" id="{D4102610-809E-1F4A-9C98-2267E278F570}"/>
              </a:ext>
            </a:extLst>
          </p:cNvPr>
          <p:cNvSpPr>
            <a:spLocks noGrp="1"/>
          </p:cNvSpPr>
          <p:nvPr>
            <p:ph type="body" idx="1"/>
          </p:nvPr>
        </p:nvSpPr>
        <p:spPr/>
        <p:txBody>
          <a:bodyPr/>
          <a:lstStyle/>
          <a:p>
            <a:r>
              <a:rPr lang="en-US" dirty="0"/>
              <a:t>Model Efficacy</a:t>
            </a:r>
          </a:p>
        </p:txBody>
      </p:sp>
      <p:sp>
        <p:nvSpPr>
          <p:cNvPr id="4" name="Content Placeholder 3">
            <a:extLst>
              <a:ext uri="{FF2B5EF4-FFF2-40B4-BE49-F238E27FC236}">
                <a16:creationId xmlns:a16="http://schemas.microsoft.com/office/drawing/2014/main" id="{77756467-06F2-C24F-ADCF-1C314AA3CE68}"/>
              </a:ext>
            </a:extLst>
          </p:cNvPr>
          <p:cNvSpPr>
            <a:spLocks noGrp="1"/>
          </p:cNvSpPr>
          <p:nvPr>
            <p:ph sz="half" idx="2"/>
          </p:nvPr>
        </p:nvSpPr>
        <p:spPr/>
        <p:txBody>
          <a:bodyPr>
            <a:normAutofit fontScale="92500"/>
          </a:bodyPr>
          <a:lstStyle/>
          <a:p>
            <a:r>
              <a:rPr lang="en-US" dirty="0"/>
              <a:t>Overall the model does an ok job predicting the injured class. The False Positive Rate is high on the non-injured class.</a:t>
            </a:r>
          </a:p>
          <a:p>
            <a:r>
              <a:rPr lang="en-US" dirty="0"/>
              <a:t>Though I removed collinearity from the initial variable pool, there still be multicollinearity lurking and skewing my coefficients.</a:t>
            </a:r>
          </a:p>
          <a:p>
            <a:endParaRPr lang="en-US" dirty="0"/>
          </a:p>
          <a:p>
            <a:endParaRPr lang="en-US" dirty="0"/>
          </a:p>
          <a:p>
            <a:endParaRPr lang="en-US" dirty="0"/>
          </a:p>
          <a:p>
            <a:pPr marL="0" indent="0">
              <a:buNone/>
            </a:pPr>
            <a:endParaRPr lang="en-US" dirty="0"/>
          </a:p>
        </p:txBody>
      </p:sp>
      <p:sp>
        <p:nvSpPr>
          <p:cNvPr id="5" name="Text Placeholder 4">
            <a:extLst>
              <a:ext uri="{FF2B5EF4-FFF2-40B4-BE49-F238E27FC236}">
                <a16:creationId xmlns:a16="http://schemas.microsoft.com/office/drawing/2014/main" id="{96164DC8-A806-3346-A992-D2A8EB513E9A}"/>
              </a:ext>
            </a:extLst>
          </p:cNvPr>
          <p:cNvSpPr>
            <a:spLocks noGrp="1"/>
          </p:cNvSpPr>
          <p:nvPr>
            <p:ph type="body" sz="quarter" idx="3"/>
          </p:nvPr>
        </p:nvSpPr>
        <p:spPr/>
        <p:txBody>
          <a:bodyPr/>
          <a:lstStyle/>
          <a:p>
            <a:r>
              <a:rPr lang="en-US" dirty="0"/>
              <a:t>Future Study</a:t>
            </a:r>
          </a:p>
        </p:txBody>
      </p:sp>
      <p:sp>
        <p:nvSpPr>
          <p:cNvPr id="6" name="Content Placeholder 5">
            <a:extLst>
              <a:ext uri="{FF2B5EF4-FFF2-40B4-BE49-F238E27FC236}">
                <a16:creationId xmlns:a16="http://schemas.microsoft.com/office/drawing/2014/main" id="{E9CD978D-1204-8F46-AD48-340A1C8C05CE}"/>
              </a:ext>
            </a:extLst>
          </p:cNvPr>
          <p:cNvSpPr>
            <a:spLocks noGrp="1"/>
          </p:cNvSpPr>
          <p:nvPr>
            <p:ph sz="quarter" idx="4"/>
          </p:nvPr>
        </p:nvSpPr>
        <p:spPr/>
        <p:txBody>
          <a:bodyPr>
            <a:normAutofit fontScale="92500"/>
          </a:bodyPr>
          <a:lstStyle/>
          <a:p>
            <a:r>
              <a:rPr lang="en-US" dirty="0"/>
              <a:t>A pitcher’s tendency toward injury deserves a broader analysis. </a:t>
            </a:r>
          </a:p>
          <a:p>
            <a:r>
              <a:rPr lang="en-US" dirty="0"/>
              <a:t>Studies of young athletes over a long period of time that are then subject to MLB conditions might serve as a better data source. </a:t>
            </a:r>
          </a:p>
          <a:p>
            <a:r>
              <a:rPr lang="en-US" dirty="0"/>
              <a:t>Pitching technique is often discussed in this space. Could Deep Learning work here?</a:t>
            </a:r>
          </a:p>
        </p:txBody>
      </p:sp>
    </p:spTree>
    <p:extLst>
      <p:ext uri="{BB962C8B-B14F-4D97-AF65-F5344CB8AC3E}">
        <p14:creationId xmlns:p14="http://schemas.microsoft.com/office/powerpoint/2010/main" val="1018077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Predictions (Holdout)</a:t>
            </a:r>
          </a:p>
        </p:txBody>
      </p:sp>
      <p:sp>
        <p:nvSpPr>
          <p:cNvPr id="8" name="Text Placeholder 7">
            <a:extLst>
              <a:ext uri="{FF2B5EF4-FFF2-40B4-BE49-F238E27FC236}">
                <a16:creationId xmlns:a16="http://schemas.microsoft.com/office/drawing/2014/main" id="{CC3AE07D-80BA-2647-BF58-A74BDB8DFACF}"/>
              </a:ext>
            </a:extLst>
          </p:cNvPr>
          <p:cNvSpPr>
            <a:spLocks noGrp="1"/>
          </p:cNvSpPr>
          <p:nvPr>
            <p:ph type="body" sz="half" idx="2"/>
          </p:nvPr>
        </p:nvSpPr>
        <p:spPr/>
        <p:txBody>
          <a:bodyPr/>
          <a:lstStyle/>
          <a:p>
            <a:r>
              <a:rPr lang="en-US" dirty="0"/>
              <a:t>In 2020, the model predicted that out of 602 Pitchers that recorded at least 10 Innings in 2019, 226 would get injured at some point in the 2020 season. </a:t>
            </a:r>
          </a:p>
          <a:p>
            <a:endParaRPr lang="en-US" dirty="0"/>
          </a:p>
        </p:txBody>
      </p:sp>
      <p:sp>
        <p:nvSpPr>
          <p:cNvPr id="10" name="Rectangle 9">
            <a:extLst>
              <a:ext uri="{FF2B5EF4-FFF2-40B4-BE49-F238E27FC236}">
                <a16:creationId xmlns:a16="http://schemas.microsoft.com/office/drawing/2014/main" id="{B935AA23-6A1F-AC4D-B5CD-B30CEA15F376}"/>
              </a:ext>
            </a:extLst>
          </p:cNvPr>
          <p:cNvSpPr/>
          <p:nvPr/>
        </p:nvSpPr>
        <p:spPr>
          <a:xfrm>
            <a:off x="754418" y="457199"/>
            <a:ext cx="6158418" cy="691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Predicting Injuries for 2020 Season*</a:t>
            </a:r>
          </a:p>
        </p:txBody>
      </p:sp>
      <p:sp>
        <p:nvSpPr>
          <p:cNvPr id="11" name="TextBox 10">
            <a:extLst>
              <a:ext uri="{FF2B5EF4-FFF2-40B4-BE49-F238E27FC236}">
                <a16:creationId xmlns:a16="http://schemas.microsoft.com/office/drawing/2014/main" id="{7867E5BC-5060-2149-B4D7-D48C18D1DCA2}"/>
              </a:ext>
            </a:extLst>
          </p:cNvPr>
          <p:cNvSpPr txBox="1"/>
          <p:nvPr/>
        </p:nvSpPr>
        <p:spPr>
          <a:xfrm>
            <a:off x="754418" y="6432697"/>
            <a:ext cx="2675348" cy="307777"/>
          </a:xfrm>
          <a:prstGeom prst="rect">
            <a:avLst/>
          </a:prstGeom>
          <a:noFill/>
        </p:spPr>
        <p:txBody>
          <a:bodyPr wrap="none" rtlCol="0">
            <a:spAutoFit/>
          </a:bodyPr>
          <a:lstStyle/>
          <a:p>
            <a:r>
              <a:rPr lang="en-US" sz="1400" dirty="0"/>
              <a:t>*Assuming there is a 2020 season</a:t>
            </a:r>
          </a:p>
        </p:txBody>
      </p:sp>
      <p:pic>
        <p:nvPicPr>
          <p:cNvPr id="14" name="Picture 13">
            <a:extLst>
              <a:ext uri="{FF2B5EF4-FFF2-40B4-BE49-F238E27FC236}">
                <a16:creationId xmlns:a16="http://schemas.microsoft.com/office/drawing/2014/main" id="{4E60DF3E-5313-0D48-A597-B029205ACD92}"/>
              </a:ext>
            </a:extLst>
          </p:cNvPr>
          <p:cNvPicPr>
            <a:picLocks noChangeAspect="1"/>
          </p:cNvPicPr>
          <p:nvPr/>
        </p:nvPicPr>
        <p:blipFill>
          <a:blip r:embed="rId2"/>
          <a:stretch>
            <a:fillRect/>
          </a:stretch>
        </p:blipFill>
        <p:spPr>
          <a:xfrm>
            <a:off x="1877385" y="1651644"/>
            <a:ext cx="3959890" cy="4253856"/>
          </a:xfrm>
          <a:prstGeom prst="rect">
            <a:avLst/>
          </a:prstGeom>
        </p:spPr>
      </p:pic>
    </p:spTree>
    <p:extLst>
      <p:ext uri="{BB962C8B-B14F-4D97-AF65-F5344CB8AC3E}">
        <p14:creationId xmlns:p14="http://schemas.microsoft.com/office/powerpoint/2010/main" val="3110701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ctrTitle"/>
          </p:nvPr>
        </p:nvSpPr>
        <p:spPr/>
        <p:txBody>
          <a:bodyPr/>
          <a:lstStyle/>
          <a:p>
            <a:r>
              <a:rPr lang="en-US" dirty="0"/>
              <a:t>The End</a:t>
            </a:r>
          </a:p>
        </p:txBody>
      </p:sp>
    </p:spTree>
    <p:extLst>
      <p:ext uri="{BB962C8B-B14F-4D97-AF65-F5344CB8AC3E}">
        <p14:creationId xmlns:p14="http://schemas.microsoft.com/office/powerpoint/2010/main" val="844331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7EE5-AF0A-EE44-A4F8-899D8DCCC03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90C5BF76-EAC5-8C41-8A1E-34E3E4B19BBC}"/>
              </a:ext>
            </a:extLst>
          </p:cNvPr>
          <p:cNvSpPr>
            <a:spLocks noGrp="1"/>
          </p:cNvSpPr>
          <p:nvPr>
            <p:ph sz="half" idx="1"/>
          </p:nvPr>
        </p:nvSpPr>
        <p:spPr>
          <a:xfrm>
            <a:off x="1159312" y="1750084"/>
            <a:ext cx="4800600" cy="3619500"/>
          </a:xfrm>
        </p:spPr>
        <p:txBody>
          <a:bodyPr>
            <a:normAutofit/>
          </a:bodyPr>
          <a:lstStyle/>
          <a:p>
            <a:r>
              <a:rPr lang="en-US" dirty="0">
                <a:latin typeface="Arial" panose="020B0604020202020204" pitchFamily="34" charset="0"/>
                <a:cs typeface="Arial" panose="020B0604020202020204" pitchFamily="34" charset="0"/>
              </a:rPr>
              <a:t>Pitcher Injuries costed an estimated 1.1 Billion dollars from 2008 -2012, according to a 2015 article from Forbes</a:t>
            </a:r>
            <a:r>
              <a:rPr lang="en-US" b="1"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This experiment is to test whether certain strategies lend themselves more to player safety as it relates to volume pitchers might see, the velocities they throw, and the proportions of their pitch types.  </a:t>
            </a:r>
          </a:p>
        </p:txBody>
      </p:sp>
      <p:sp>
        <p:nvSpPr>
          <p:cNvPr id="4" name="Content Placeholder 3">
            <a:extLst>
              <a:ext uri="{FF2B5EF4-FFF2-40B4-BE49-F238E27FC236}">
                <a16:creationId xmlns:a16="http://schemas.microsoft.com/office/drawing/2014/main" id="{D2B43A38-22B1-6144-A5AD-5641D724FF51}"/>
              </a:ext>
            </a:extLst>
          </p:cNvPr>
          <p:cNvSpPr>
            <a:spLocks noGrp="1"/>
          </p:cNvSpPr>
          <p:nvPr>
            <p:ph sz="half" idx="2"/>
          </p:nvPr>
        </p:nvSpPr>
        <p:spPr>
          <a:xfrm>
            <a:off x="6555430" y="1750084"/>
            <a:ext cx="4800600" cy="3619500"/>
          </a:xfrm>
        </p:spPr>
        <p:txBody>
          <a:bodyPr>
            <a:normAutofit/>
          </a:bodyPr>
          <a:lstStyle/>
          <a:p>
            <a:r>
              <a:rPr lang="en-US" dirty="0">
                <a:latin typeface="Arial" panose="020B0604020202020204" pitchFamily="34" charset="0"/>
                <a:cs typeface="Arial" panose="020B0604020202020204" pitchFamily="34" charset="0"/>
              </a:rPr>
              <a:t>This data combines three sources:</a:t>
            </a:r>
          </a:p>
          <a:p>
            <a:pPr lvl="1"/>
            <a:r>
              <a:rPr lang="en-US" dirty="0">
                <a:latin typeface="Arial" panose="020B0604020202020204" pitchFamily="34" charset="0"/>
                <a:cs typeface="Arial" panose="020B0604020202020204" pitchFamily="34" charset="0"/>
              </a:rPr>
              <a:t>Statcast: MLB Repository on gameplay statistics. </a:t>
            </a:r>
          </a:p>
          <a:p>
            <a:pPr lvl="1"/>
            <a:r>
              <a:rPr lang="en-US" dirty="0">
                <a:latin typeface="Arial" panose="020B0604020202020204" pitchFamily="34" charset="0"/>
                <a:cs typeface="Arial" panose="020B0604020202020204" pitchFamily="34" charset="0"/>
              </a:rPr>
              <a:t>Tommy John Surgery List</a:t>
            </a:r>
            <a:r>
              <a:rPr lang="en-US" b="1" baseline="3000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by Jon </a:t>
            </a:r>
            <a:r>
              <a:rPr lang="en-US" dirty="0" err="1">
                <a:latin typeface="Arial" panose="020B0604020202020204" pitchFamily="34" charset="0"/>
                <a:cs typeface="Arial" panose="020B0604020202020204" pitchFamily="34" charset="0"/>
              </a:rPr>
              <a:t>Roegele</a:t>
            </a:r>
            <a:r>
              <a:rPr lang="en-US" dirty="0">
                <a:latin typeface="Arial" panose="020B0604020202020204" pitchFamily="34" charset="0"/>
                <a:cs typeface="Arial" panose="020B0604020202020204" pitchFamily="34" charset="0"/>
              </a:rPr>
              <a:t>.</a:t>
            </a:r>
          </a:p>
          <a:p>
            <a:pPr lvl="1"/>
            <a:r>
              <a:rPr lang="en-US" dirty="0">
                <a:latin typeface="Arial" panose="020B0604020202020204" pitchFamily="34" charset="0"/>
                <a:cs typeface="Arial" panose="020B0604020202020204" pitchFamily="34" charset="0"/>
              </a:rPr>
              <a:t>MLB Disabled List (</a:t>
            </a:r>
            <a:r>
              <a:rPr lang="en-US" dirty="0" err="1">
                <a:latin typeface="Arial" panose="020B0604020202020204" pitchFamily="34" charset="0"/>
                <a:cs typeface="Arial" panose="020B0604020202020204" pitchFamily="34" charset="0"/>
              </a:rPr>
              <a:t>Spotrac</a:t>
            </a:r>
            <a:r>
              <a:rPr lang="en-US" dirty="0">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63D42A09-9F51-DC4C-9213-1FA2CD15CE5E}"/>
              </a:ext>
            </a:extLst>
          </p:cNvPr>
          <p:cNvSpPr txBox="1"/>
          <p:nvPr/>
        </p:nvSpPr>
        <p:spPr>
          <a:xfrm>
            <a:off x="1159312" y="5919349"/>
            <a:ext cx="5488484" cy="707886"/>
          </a:xfrm>
          <a:prstGeom prst="rect">
            <a:avLst/>
          </a:prstGeom>
          <a:noFill/>
        </p:spPr>
        <p:txBody>
          <a:bodyPr wrap="square" rtlCol="0">
            <a:spAutoFit/>
          </a:bodyPr>
          <a:lstStyle/>
          <a:p>
            <a:r>
              <a:rPr lang="en-US" sz="800" baseline="300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This is not a fully comprehensive list as the inclusion of the surgery in the list depends largely upon the reporting of the surgery… an indication some teams might be inclined to resist. </a:t>
            </a:r>
          </a:p>
          <a:p>
            <a:pPr marL="171450" indent="-1714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r>
              <a:rPr lang="en-US" sz="800" baseline="30000" dirty="0">
                <a:latin typeface="Arial" panose="020B0604020202020204" pitchFamily="34" charset="0"/>
                <a:cs typeface="Arial" panose="020B0604020202020204" pitchFamily="34" charset="0"/>
                <a:hlinkClick r:id="rId2"/>
              </a:rPr>
              <a:t>*</a:t>
            </a:r>
            <a:r>
              <a:rPr lang="en-US" sz="800" dirty="0">
                <a:latin typeface="Arial" panose="020B0604020202020204" pitchFamily="34" charset="0"/>
                <a:cs typeface="Arial" panose="020B0604020202020204" pitchFamily="34" charset="0"/>
                <a:hlinkClick r:id="rId2"/>
              </a:rPr>
              <a:t>https://www.forbes.com/sites/howardcole/2015/03/09/baseball-loses-1-1-billion-to-pitching-injuries-over-five-year-period/#3532c5622972</a:t>
            </a:r>
            <a:endParaRPr lang="en-US" sz="8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C353AC8-7019-D04E-97CE-AF68D0EE6EBC}"/>
              </a:ext>
            </a:extLst>
          </p:cNvPr>
          <p:cNvPicPr>
            <a:picLocks noChangeAspect="1"/>
          </p:cNvPicPr>
          <p:nvPr/>
        </p:nvPicPr>
        <p:blipFill>
          <a:blip r:embed="rId3"/>
          <a:stretch>
            <a:fillRect/>
          </a:stretch>
        </p:blipFill>
        <p:spPr>
          <a:xfrm>
            <a:off x="9701212" y="382385"/>
            <a:ext cx="1905000" cy="1066800"/>
          </a:xfrm>
          <a:prstGeom prst="rect">
            <a:avLst/>
          </a:prstGeom>
        </p:spPr>
      </p:pic>
    </p:spTree>
    <p:extLst>
      <p:ext uri="{BB962C8B-B14F-4D97-AF65-F5344CB8AC3E}">
        <p14:creationId xmlns:p14="http://schemas.microsoft.com/office/powerpoint/2010/main" val="4004190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7EE5-AF0A-EE44-A4F8-899D8DCCC034}"/>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90C5BF76-EAC5-8C41-8A1E-34E3E4B19BBC}"/>
              </a:ext>
            </a:extLst>
          </p:cNvPr>
          <p:cNvSpPr>
            <a:spLocks noGrp="1"/>
          </p:cNvSpPr>
          <p:nvPr>
            <p:ph sz="half" idx="1"/>
          </p:nvPr>
        </p:nvSpPr>
        <p:spPr>
          <a:xfrm>
            <a:off x="1257300" y="1874517"/>
            <a:ext cx="4800600" cy="4030983"/>
          </a:xfrm>
        </p:spPr>
        <p:txBody>
          <a:bodyPr/>
          <a:lstStyle/>
          <a:p>
            <a:pPr marL="457200" indent="-457200">
              <a:buFont typeface="+mj-lt"/>
              <a:buAutoNum type="arabicPeriod"/>
            </a:pPr>
            <a:r>
              <a:rPr lang="en-US" dirty="0">
                <a:latin typeface="Arial" panose="020B0604020202020204" pitchFamily="34" charset="0"/>
                <a:cs typeface="Arial" panose="020B0604020202020204" pitchFamily="34" charset="0"/>
              </a:rPr>
              <a:t>Test whether there is a relationship between the percentage of off-speed pitches thrown, and injury next season. </a:t>
            </a:r>
          </a:p>
          <a:p>
            <a:pPr marL="457200" indent="-457200">
              <a:buFont typeface="+mj-lt"/>
              <a:buAutoNum type="arabicPeriod"/>
            </a:pPr>
            <a:r>
              <a:rPr lang="en-US" dirty="0">
                <a:latin typeface="Arial" panose="020B0604020202020204" pitchFamily="34" charset="0"/>
                <a:cs typeface="Arial" panose="020B0604020202020204" pitchFamily="34" charset="0"/>
              </a:rPr>
              <a:t>Test for a relationship between a prior injury and injury next season. </a:t>
            </a:r>
          </a:p>
          <a:p>
            <a:pPr marL="457200" indent="-457200">
              <a:buFont typeface="+mj-lt"/>
              <a:buAutoNum type="arabicPeriod"/>
            </a:pPr>
            <a:r>
              <a:rPr lang="en-US" dirty="0">
                <a:latin typeface="Arial" panose="020B0604020202020204" pitchFamily="34" charset="0"/>
                <a:cs typeface="Arial" panose="020B0604020202020204" pitchFamily="34" charset="0"/>
              </a:rPr>
              <a:t>Test whether there exists a relationship between decreased pitcher performance and injury next season. </a:t>
            </a:r>
          </a:p>
        </p:txBody>
      </p:sp>
      <p:pic>
        <p:nvPicPr>
          <p:cNvPr id="8" name="Content Placeholder 7">
            <a:extLst>
              <a:ext uri="{FF2B5EF4-FFF2-40B4-BE49-F238E27FC236}">
                <a16:creationId xmlns:a16="http://schemas.microsoft.com/office/drawing/2014/main" id="{724BA550-C80C-744F-BDD1-CE6E0326FCE7}"/>
              </a:ext>
            </a:extLst>
          </p:cNvPr>
          <p:cNvPicPr>
            <a:picLocks noGrp="1" noChangeAspect="1"/>
          </p:cNvPicPr>
          <p:nvPr>
            <p:ph sz="half" idx="2"/>
          </p:nvPr>
        </p:nvPicPr>
        <p:blipFill>
          <a:blip r:embed="rId2"/>
          <a:stretch>
            <a:fillRect/>
          </a:stretch>
        </p:blipFill>
        <p:spPr>
          <a:xfrm>
            <a:off x="7712886" y="748606"/>
            <a:ext cx="3302444" cy="5156894"/>
          </a:xfrm>
          <a:prstGeom prst="rect">
            <a:avLst/>
          </a:prstGeom>
        </p:spPr>
      </p:pic>
    </p:spTree>
    <p:extLst>
      <p:ext uri="{BB962C8B-B14F-4D97-AF65-F5344CB8AC3E}">
        <p14:creationId xmlns:p14="http://schemas.microsoft.com/office/powerpoint/2010/main" val="248867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7EE5-AF0A-EE44-A4F8-899D8DCCC034}"/>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90C5BF76-EAC5-8C41-8A1E-34E3E4B19BBC}"/>
              </a:ext>
            </a:extLst>
          </p:cNvPr>
          <p:cNvSpPr>
            <a:spLocks noGrp="1"/>
          </p:cNvSpPr>
          <p:nvPr>
            <p:ph sz="half" idx="1"/>
          </p:nvPr>
        </p:nvSpPr>
        <p:spPr>
          <a:xfrm>
            <a:off x="1251678" y="1703333"/>
            <a:ext cx="4800600" cy="3619500"/>
          </a:xfrm>
        </p:spPr>
        <p:txBody>
          <a:bodyPr>
            <a:normAutofit/>
          </a:bodyPr>
          <a:lstStyle/>
          <a:p>
            <a:r>
              <a:rPr lang="en-US" dirty="0">
                <a:latin typeface="Arial" panose="020B0604020202020204" pitchFamily="34" charset="0"/>
                <a:cs typeface="Arial" panose="020B0604020202020204" pitchFamily="34" charset="0"/>
              </a:rPr>
              <a:t>To conduct the experiment, I needed to clean the data in such a way that I got a thorough view of their last few years. I only included pitchers with at least 10 innings and at least 3 seasons.</a:t>
            </a:r>
          </a:p>
          <a:p>
            <a:r>
              <a:rPr lang="en-US" dirty="0">
                <a:latin typeface="Arial" panose="020B0604020202020204" pitchFamily="34" charset="0"/>
                <a:cs typeface="Arial" panose="020B0604020202020204" pitchFamily="34" charset="0"/>
              </a:rPr>
              <a:t>Injury data was easily accessible for 2015-2019. Pitch f/x Pitching Data went back as far as 2013. </a:t>
            </a:r>
          </a:p>
          <a:p>
            <a:r>
              <a:rPr lang="en-US" dirty="0">
                <a:latin typeface="Arial" panose="020B0604020202020204" pitchFamily="34" charset="0"/>
                <a:cs typeface="Arial" panose="020B0604020202020204" pitchFamily="34" charset="0"/>
              </a:rPr>
              <a:t>The 2018 season was used as a holdout.</a:t>
            </a:r>
          </a:p>
        </p:txBody>
      </p:sp>
      <p:pic>
        <p:nvPicPr>
          <p:cNvPr id="6" name="Picture 5">
            <a:extLst>
              <a:ext uri="{FF2B5EF4-FFF2-40B4-BE49-F238E27FC236}">
                <a16:creationId xmlns:a16="http://schemas.microsoft.com/office/drawing/2014/main" id="{DEB90BC2-4D43-2944-A67A-340B4B93938C}"/>
              </a:ext>
            </a:extLst>
          </p:cNvPr>
          <p:cNvPicPr>
            <a:picLocks noChangeAspect="1"/>
          </p:cNvPicPr>
          <p:nvPr/>
        </p:nvPicPr>
        <p:blipFill>
          <a:blip r:embed="rId2"/>
          <a:stretch>
            <a:fillRect/>
          </a:stretch>
        </p:blipFill>
        <p:spPr>
          <a:xfrm>
            <a:off x="9701212" y="382385"/>
            <a:ext cx="1905000" cy="1066800"/>
          </a:xfrm>
          <a:prstGeom prst="rect">
            <a:avLst/>
          </a:prstGeom>
        </p:spPr>
      </p:pic>
      <p:graphicFrame>
        <p:nvGraphicFramePr>
          <p:cNvPr id="10" name="Content Placeholder 9">
            <a:extLst>
              <a:ext uri="{FF2B5EF4-FFF2-40B4-BE49-F238E27FC236}">
                <a16:creationId xmlns:a16="http://schemas.microsoft.com/office/drawing/2014/main" id="{30321B7D-057D-5E4D-8C2B-2C25E03A244F}"/>
              </a:ext>
            </a:extLst>
          </p:cNvPr>
          <p:cNvGraphicFramePr>
            <a:graphicFrameLocks noGrp="1"/>
          </p:cNvGraphicFramePr>
          <p:nvPr>
            <p:ph sz="half" idx="2"/>
            <p:extLst>
              <p:ext uri="{D42A27DB-BD31-4B8C-83A1-F6EECF244321}">
                <p14:modId xmlns:p14="http://schemas.microsoft.com/office/powerpoint/2010/main" val="186210580"/>
              </p:ext>
            </p:extLst>
          </p:nvPr>
        </p:nvGraphicFramePr>
        <p:xfrm>
          <a:off x="6175174" y="2286000"/>
          <a:ext cx="5273875" cy="2454166"/>
        </p:xfrm>
        <a:graphic>
          <a:graphicData uri="http://schemas.openxmlformats.org/drawingml/2006/table">
            <a:tbl>
              <a:tblPr firstRow="1" bandRow="1">
                <a:tableStyleId>{5C22544A-7EE6-4342-B048-85BDC9FD1C3A}</a:tableStyleId>
              </a:tblPr>
              <a:tblGrid>
                <a:gridCol w="1054775">
                  <a:extLst>
                    <a:ext uri="{9D8B030D-6E8A-4147-A177-3AD203B41FA5}">
                      <a16:colId xmlns:a16="http://schemas.microsoft.com/office/drawing/2014/main" val="2013462256"/>
                    </a:ext>
                  </a:extLst>
                </a:gridCol>
                <a:gridCol w="1054775">
                  <a:extLst>
                    <a:ext uri="{9D8B030D-6E8A-4147-A177-3AD203B41FA5}">
                      <a16:colId xmlns:a16="http://schemas.microsoft.com/office/drawing/2014/main" val="2570674768"/>
                    </a:ext>
                  </a:extLst>
                </a:gridCol>
                <a:gridCol w="1054775">
                  <a:extLst>
                    <a:ext uri="{9D8B030D-6E8A-4147-A177-3AD203B41FA5}">
                      <a16:colId xmlns:a16="http://schemas.microsoft.com/office/drawing/2014/main" val="4026290145"/>
                    </a:ext>
                  </a:extLst>
                </a:gridCol>
                <a:gridCol w="1054775">
                  <a:extLst>
                    <a:ext uri="{9D8B030D-6E8A-4147-A177-3AD203B41FA5}">
                      <a16:colId xmlns:a16="http://schemas.microsoft.com/office/drawing/2014/main" val="3639229637"/>
                    </a:ext>
                  </a:extLst>
                </a:gridCol>
                <a:gridCol w="1054775">
                  <a:extLst>
                    <a:ext uri="{9D8B030D-6E8A-4147-A177-3AD203B41FA5}">
                      <a16:colId xmlns:a16="http://schemas.microsoft.com/office/drawing/2014/main" val="2748244975"/>
                    </a:ext>
                  </a:extLst>
                </a:gridCol>
              </a:tblGrid>
              <a:tr h="407400">
                <a:tc>
                  <a:txBody>
                    <a:bodyPr/>
                    <a:lstStyle/>
                    <a:p>
                      <a:pPr algn="l" fontAlgn="b"/>
                      <a:r>
                        <a:rPr lang="en-US" sz="1300" b="1" i="0" u="none" strike="noStrike" dirty="0">
                          <a:solidFill>
                            <a:srgbClr val="000000"/>
                          </a:solidFill>
                          <a:effectLst/>
                          <a:latin typeface="Arial" panose="020B0604020202020204" pitchFamily="34" charset="0"/>
                          <a:cs typeface="Arial" panose="020B0604020202020204" pitchFamily="34" charset="0"/>
                        </a:rPr>
                        <a:t>Name</a:t>
                      </a:r>
                    </a:p>
                  </a:txBody>
                  <a:tcPr marL="10464" marR="10464" marT="10464" marB="0" anchor="ctr"/>
                </a:tc>
                <a:tc>
                  <a:txBody>
                    <a:bodyPr/>
                    <a:lstStyle/>
                    <a:p>
                      <a:pPr algn="l" fontAlgn="b"/>
                      <a:r>
                        <a:rPr lang="en-US" sz="1300" b="1" i="0" u="none" strike="noStrike" dirty="0">
                          <a:solidFill>
                            <a:srgbClr val="000000"/>
                          </a:solidFill>
                          <a:effectLst/>
                          <a:latin typeface="Arial" panose="020B0604020202020204" pitchFamily="34" charset="0"/>
                          <a:cs typeface="Arial" panose="020B0604020202020204" pitchFamily="34" charset="0"/>
                        </a:rPr>
                        <a:t>Team</a:t>
                      </a:r>
                    </a:p>
                  </a:txBody>
                  <a:tcPr marL="10464" marR="10464" marT="10464" marB="0" anchor="ctr"/>
                </a:tc>
                <a:tc>
                  <a:txBody>
                    <a:bodyPr/>
                    <a:lstStyle/>
                    <a:p>
                      <a:pPr algn="l" fontAlgn="b"/>
                      <a:r>
                        <a:rPr lang="en-US" sz="1300" b="1" i="0" u="none" strike="noStrike">
                          <a:solidFill>
                            <a:srgbClr val="000000"/>
                          </a:solidFill>
                          <a:effectLst/>
                          <a:latin typeface="Arial" panose="020B0604020202020204" pitchFamily="34" charset="0"/>
                          <a:cs typeface="Arial" panose="020B0604020202020204" pitchFamily="34" charset="0"/>
                        </a:rPr>
                        <a:t>Season</a:t>
                      </a:r>
                    </a:p>
                  </a:txBody>
                  <a:tcPr marL="10464" marR="10464" marT="10464" marB="0" anchor="ctr"/>
                </a:tc>
                <a:tc>
                  <a:txBody>
                    <a:bodyPr/>
                    <a:lstStyle/>
                    <a:p>
                      <a:pPr algn="l" fontAlgn="b"/>
                      <a:r>
                        <a:rPr lang="en-US" sz="1300" b="1" i="0" u="none" strike="noStrike" dirty="0">
                          <a:solidFill>
                            <a:srgbClr val="000000"/>
                          </a:solidFill>
                          <a:effectLst/>
                          <a:latin typeface="Arial" panose="020B0604020202020204" pitchFamily="34" charset="0"/>
                          <a:cs typeface="Arial" panose="020B0604020202020204" pitchFamily="34" charset="0"/>
                        </a:rPr>
                        <a:t>IP</a:t>
                      </a:r>
                    </a:p>
                  </a:txBody>
                  <a:tcPr marL="10464" marR="10464" marT="10464" marB="0" anchor="ctr"/>
                </a:tc>
                <a:tc>
                  <a:txBody>
                    <a:bodyPr/>
                    <a:lstStyle/>
                    <a:p>
                      <a:pPr algn="l" fontAlgn="b"/>
                      <a:r>
                        <a:rPr lang="en-US" sz="1300" b="1" i="0" u="none" strike="noStrike" dirty="0" err="1">
                          <a:solidFill>
                            <a:srgbClr val="000000"/>
                          </a:solidFill>
                          <a:effectLst/>
                          <a:latin typeface="Arial" panose="020B0604020202020204" pitchFamily="34" charset="0"/>
                          <a:cs typeface="Arial" panose="020B0604020202020204" pitchFamily="34" charset="0"/>
                        </a:rPr>
                        <a:t>IP_per_G</a:t>
                      </a:r>
                      <a:endParaRPr lang="en-US" sz="1300" b="1" i="0" u="none" strike="noStrike" dirty="0">
                        <a:solidFill>
                          <a:srgbClr val="000000"/>
                        </a:solidFill>
                        <a:effectLst/>
                        <a:latin typeface="Arial" panose="020B0604020202020204" pitchFamily="34" charset="0"/>
                        <a:cs typeface="Arial" panose="020B0604020202020204" pitchFamily="34" charset="0"/>
                      </a:endParaRPr>
                    </a:p>
                  </a:txBody>
                  <a:tcPr marL="10464" marR="10464" marT="10464" marB="0" anchor="ctr"/>
                </a:tc>
                <a:extLst>
                  <a:ext uri="{0D108BD9-81ED-4DB2-BD59-A6C34878D82A}">
                    <a16:rowId xmlns:a16="http://schemas.microsoft.com/office/drawing/2014/main" val="4181425023"/>
                  </a:ext>
                </a:extLst>
              </a:tr>
              <a:tr h="412283">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Stephen Strasburg</a:t>
                      </a:r>
                    </a:p>
                  </a:txBody>
                  <a:tcPr marL="10464" marR="10464" marT="10464" marB="0" anchor="b"/>
                </a:tc>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Nationals</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2019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6.333333</a:t>
                      </a:r>
                    </a:p>
                  </a:txBody>
                  <a:tcPr marL="10464" marR="10464" marT="10464" marB="0" anchor="b"/>
                </a:tc>
                <a:extLst>
                  <a:ext uri="{0D108BD9-81ED-4DB2-BD59-A6C34878D82A}">
                    <a16:rowId xmlns:a16="http://schemas.microsoft.com/office/drawing/2014/main" val="3282798719"/>
                  </a:ext>
                </a:extLst>
              </a:tr>
              <a:tr h="407400">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Gerrit Cole</a:t>
                      </a:r>
                    </a:p>
                  </a:txBody>
                  <a:tcPr marL="10464" marR="10464" marT="10464" marB="0" anchor="b"/>
                </a:tc>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Astros</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2019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212.1</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6.427273</a:t>
                      </a:r>
                    </a:p>
                  </a:txBody>
                  <a:tcPr marL="10464" marR="10464" marT="10464" marB="0" anchor="b"/>
                </a:tc>
                <a:extLst>
                  <a:ext uri="{0D108BD9-81ED-4DB2-BD59-A6C34878D82A}">
                    <a16:rowId xmlns:a16="http://schemas.microsoft.com/office/drawing/2014/main" val="3282863872"/>
                  </a:ext>
                </a:extLst>
              </a:tr>
              <a:tr h="407400">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Trevor Bauer</a:t>
                      </a:r>
                    </a:p>
                  </a:txBody>
                  <a:tcPr marL="10464" marR="10464" marT="10464" marB="0" anchor="b"/>
                </a:tc>
                <a:tc>
                  <a:txBody>
                    <a:bodyPr/>
                    <a:lstStyle/>
                    <a:p>
                      <a:pPr algn="l" fontAlgn="b"/>
                      <a:r>
                        <a:rPr lang="en-US" sz="1300" b="0" i="0" u="none" strike="noStrike">
                          <a:solidFill>
                            <a:srgbClr val="000000"/>
                          </a:solidFill>
                          <a:effectLst/>
                          <a:latin typeface="Arial" panose="020B0604020202020204" pitchFamily="34" charset="0"/>
                          <a:cs typeface="Arial" panose="020B0604020202020204" pitchFamily="34" charset="0"/>
                        </a:rPr>
                        <a:t>- - -</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2019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213</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6.264706</a:t>
                      </a:r>
                    </a:p>
                  </a:txBody>
                  <a:tcPr marL="10464" marR="10464" marT="10464" marB="0" anchor="b"/>
                </a:tc>
                <a:extLst>
                  <a:ext uri="{0D108BD9-81ED-4DB2-BD59-A6C34878D82A}">
                    <a16:rowId xmlns:a16="http://schemas.microsoft.com/office/drawing/2014/main" val="326555615"/>
                  </a:ext>
                </a:extLst>
              </a:tr>
              <a:tr h="407400">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Shane Bieber</a:t>
                      </a:r>
                    </a:p>
                  </a:txBody>
                  <a:tcPr marL="10464" marR="10464" marT="10464" marB="0" anchor="b"/>
                </a:tc>
                <a:tc>
                  <a:txBody>
                    <a:bodyPr/>
                    <a:lstStyle/>
                    <a:p>
                      <a:pPr algn="l" fontAlgn="b"/>
                      <a:r>
                        <a:rPr lang="en-US" sz="1300" b="0" i="0" u="none" strike="noStrike">
                          <a:solidFill>
                            <a:srgbClr val="000000"/>
                          </a:solidFill>
                          <a:effectLst/>
                          <a:latin typeface="Arial" panose="020B0604020202020204" pitchFamily="34" charset="0"/>
                          <a:cs typeface="Arial" panose="020B0604020202020204" pitchFamily="34" charset="0"/>
                        </a:rPr>
                        <a:t>Indians</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2019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214.1</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6.297059</a:t>
                      </a:r>
                    </a:p>
                  </a:txBody>
                  <a:tcPr marL="10464" marR="10464" marT="10464" marB="0" anchor="b"/>
                </a:tc>
                <a:extLst>
                  <a:ext uri="{0D108BD9-81ED-4DB2-BD59-A6C34878D82A}">
                    <a16:rowId xmlns:a16="http://schemas.microsoft.com/office/drawing/2014/main" val="675278089"/>
                  </a:ext>
                </a:extLst>
              </a:tr>
              <a:tr h="412283">
                <a:tc>
                  <a:txBody>
                    <a:bodyPr/>
                    <a:lstStyle/>
                    <a:p>
                      <a:pPr algn="l" fontAlgn="b"/>
                      <a:r>
                        <a:rPr lang="en-US" sz="1300" b="0" i="0" u="none" strike="noStrike" dirty="0">
                          <a:solidFill>
                            <a:srgbClr val="000000"/>
                          </a:solidFill>
                          <a:effectLst/>
                          <a:latin typeface="Arial" panose="020B0604020202020204" pitchFamily="34" charset="0"/>
                          <a:cs typeface="Arial" panose="020B0604020202020204" pitchFamily="34" charset="0"/>
                        </a:rPr>
                        <a:t>Justin Verlander</a:t>
                      </a:r>
                    </a:p>
                  </a:txBody>
                  <a:tcPr marL="10464" marR="10464" marT="10464" marB="0" anchor="b"/>
                </a:tc>
                <a:tc>
                  <a:txBody>
                    <a:bodyPr/>
                    <a:lstStyle/>
                    <a:p>
                      <a:pPr algn="l" fontAlgn="b"/>
                      <a:r>
                        <a:rPr lang="en-US" sz="1300" b="0" i="0" u="none" strike="noStrike">
                          <a:solidFill>
                            <a:srgbClr val="000000"/>
                          </a:solidFill>
                          <a:effectLst/>
                          <a:latin typeface="Arial" panose="020B0604020202020204" pitchFamily="34" charset="0"/>
                          <a:cs typeface="Arial" panose="020B0604020202020204" pitchFamily="34" charset="0"/>
                        </a:rPr>
                        <a:t>Astros</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2019</a:t>
                      </a:r>
                    </a:p>
                  </a:txBody>
                  <a:tcPr marL="10464" marR="10464" marT="10464" marB="0" anchor="b"/>
                </a:tc>
                <a:tc>
                  <a:txBody>
                    <a:bodyPr/>
                    <a:lstStyle/>
                    <a:p>
                      <a:pPr algn="r" fontAlgn="b"/>
                      <a:r>
                        <a:rPr lang="en-US" sz="1300" b="0" i="0" u="none" strike="noStrike">
                          <a:solidFill>
                            <a:srgbClr val="000000"/>
                          </a:solidFill>
                          <a:effectLst/>
                          <a:latin typeface="Arial" panose="020B0604020202020204" pitchFamily="34" charset="0"/>
                          <a:cs typeface="Arial" panose="020B0604020202020204" pitchFamily="34" charset="0"/>
                        </a:rPr>
                        <a:t>223</a:t>
                      </a:r>
                    </a:p>
                  </a:txBody>
                  <a:tcPr marL="10464" marR="10464" marT="10464" marB="0" anchor="b"/>
                </a:tc>
                <a:tc>
                  <a:txBody>
                    <a:bodyPr/>
                    <a:lstStyle/>
                    <a:p>
                      <a:pPr algn="r" fontAlgn="b"/>
                      <a:r>
                        <a:rPr lang="en-US" sz="1300" b="0" i="0" u="none" strike="noStrike" dirty="0">
                          <a:solidFill>
                            <a:srgbClr val="000000"/>
                          </a:solidFill>
                          <a:effectLst/>
                          <a:latin typeface="Arial" panose="020B0604020202020204" pitchFamily="34" charset="0"/>
                          <a:cs typeface="Arial" panose="020B0604020202020204" pitchFamily="34" charset="0"/>
                        </a:rPr>
                        <a:t>6.558824</a:t>
                      </a:r>
                    </a:p>
                  </a:txBody>
                  <a:tcPr marL="10464" marR="10464" marT="10464" marB="0" anchor="b"/>
                </a:tc>
                <a:extLst>
                  <a:ext uri="{0D108BD9-81ED-4DB2-BD59-A6C34878D82A}">
                    <a16:rowId xmlns:a16="http://schemas.microsoft.com/office/drawing/2014/main" val="2003814568"/>
                  </a:ext>
                </a:extLst>
              </a:tr>
            </a:tbl>
          </a:graphicData>
        </a:graphic>
      </p:graphicFrame>
    </p:spTree>
    <p:extLst>
      <p:ext uri="{BB962C8B-B14F-4D97-AF65-F5344CB8AC3E}">
        <p14:creationId xmlns:p14="http://schemas.microsoft.com/office/powerpoint/2010/main" val="1269799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Model Formulation</a:t>
            </a:r>
          </a:p>
        </p:txBody>
      </p:sp>
      <p:sp>
        <p:nvSpPr>
          <p:cNvPr id="3" name="Text Placeholder 2">
            <a:extLst>
              <a:ext uri="{FF2B5EF4-FFF2-40B4-BE49-F238E27FC236}">
                <a16:creationId xmlns:a16="http://schemas.microsoft.com/office/drawing/2014/main" id="{2AA3E9CA-1FF8-1D4A-A0A5-0193E4223DC1}"/>
              </a:ext>
            </a:extLst>
          </p:cNvPr>
          <p:cNvSpPr>
            <a:spLocks noGrp="1"/>
          </p:cNvSpPr>
          <p:nvPr>
            <p:ph type="body" idx="1"/>
          </p:nvPr>
        </p:nvSpPr>
        <p:spPr/>
        <p:txBody>
          <a:bodyPr/>
          <a:lstStyle/>
          <a:p>
            <a:r>
              <a:rPr lang="en-US" dirty="0"/>
              <a:t>Logistic Regression</a:t>
            </a:r>
          </a:p>
        </p:txBody>
      </p:sp>
      <p:pic>
        <p:nvPicPr>
          <p:cNvPr id="4" name="Picture 3">
            <a:extLst>
              <a:ext uri="{FF2B5EF4-FFF2-40B4-BE49-F238E27FC236}">
                <a16:creationId xmlns:a16="http://schemas.microsoft.com/office/drawing/2014/main" id="{49E8A847-7EF0-644E-851E-9795F62BB456}"/>
              </a:ext>
            </a:extLst>
          </p:cNvPr>
          <p:cNvPicPr>
            <a:picLocks noChangeAspect="1"/>
          </p:cNvPicPr>
          <p:nvPr/>
        </p:nvPicPr>
        <p:blipFill>
          <a:blip r:embed="rId2"/>
          <a:stretch>
            <a:fillRect/>
          </a:stretch>
        </p:blipFill>
        <p:spPr>
          <a:xfrm>
            <a:off x="8375431" y="654269"/>
            <a:ext cx="3054569" cy="1710559"/>
          </a:xfrm>
          <a:prstGeom prst="rect">
            <a:avLst/>
          </a:prstGeom>
        </p:spPr>
      </p:pic>
    </p:spTree>
    <p:extLst>
      <p:ext uri="{BB962C8B-B14F-4D97-AF65-F5344CB8AC3E}">
        <p14:creationId xmlns:p14="http://schemas.microsoft.com/office/powerpoint/2010/main" val="25183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Logistic Regression</a:t>
            </a:r>
          </a:p>
        </p:txBody>
      </p:sp>
      <p:sp>
        <p:nvSpPr>
          <p:cNvPr id="3" name="Content Placeholder 2">
            <a:extLst>
              <a:ext uri="{FF2B5EF4-FFF2-40B4-BE49-F238E27FC236}">
                <a16:creationId xmlns:a16="http://schemas.microsoft.com/office/drawing/2014/main" id="{00AF3C86-F8E7-E14D-A298-1B312B103678}"/>
              </a:ext>
            </a:extLst>
          </p:cNvPr>
          <p:cNvSpPr>
            <a:spLocks noGrp="1"/>
          </p:cNvSpPr>
          <p:nvPr>
            <p:ph idx="1"/>
          </p:nvPr>
        </p:nvSpPr>
        <p:spPr/>
        <p:txBody>
          <a:bodyPr>
            <a:normAutofit lnSpcReduction="10000"/>
          </a:bodyPr>
          <a:lstStyle/>
          <a:p>
            <a:r>
              <a:rPr lang="en-US" dirty="0">
                <a:latin typeface="Arial" panose="020B0604020202020204" pitchFamily="34" charset="0"/>
                <a:cs typeface="Arial" panose="020B0604020202020204" pitchFamily="34" charset="0"/>
              </a:rPr>
              <a:t>The dependent variable, or whether the pitcher will get injured the following season, is a binary variable. I fit a logistic regression model, based on the Maximum Likelihood estimator, to these data. The final model is presented here:</a:t>
            </a:r>
          </a:p>
          <a:p>
            <a:endParaRPr lang="en-US" dirty="0">
              <a:latin typeface="Arial" panose="020B0604020202020204" pitchFamily="34" charset="0"/>
              <a:cs typeface="Arial" panose="020B0604020202020204" pitchFamily="34" charset="0"/>
            </a:endParaRPr>
          </a:p>
          <a:p>
            <a:pPr marL="914400" lvl="2" indent="0">
              <a:buNone/>
            </a:pPr>
            <a:r>
              <a:rPr lang="en-US" dirty="0">
                <a:latin typeface="Arial" panose="020B0604020202020204" pitchFamily="34" charset="0"/>
                <a:cs typeface="Arial" panose="020B0604020202020204" pitchFamily="34" charset="0"/>
              </a:rPr>
              <a:t>formula = </a:t>
            </a:r>
            <a:r>
              <a:rPr lang="en-US" dirty="0" err="1">
                <a:latin typeface="Arial" panose="020B0604020202020204" pitchFamily="34" charset="0"/>
                <a:cs typeface="Arial" panose="020B0604020202020204" pitchFamily="34" charset="0"/>
              </a:rPr>
              <a:t>Injury_Next_Season</a:t>
            </a:r>
            <a:r>
              <a:rPr lang="en-US" dirty="0">
                <a:latin typeface="Arial" panose="020B0604020202020204" pitchFamily="34" charset="0"/>
                <a:cs typeface="Arial" panose="020B0604020202020204" pitchFamily="34" charset="0"/>
              </a:rPr>
              <a:t> ~ Pitches + Age + Prior Injury + </a:t>
            </a:r>
          </a:p>
          <a:p>
            <a:pPr marL="914400" lvl="2" indent="0">
              <a:buNone/>
            </a:pPr>
            <a:r>
              <a:rPr lang="en-US" dirty="0">
                <a:latin typeface="Arial" panose="020B0604020202020204" pitchFamily="34" charset="0"/>
                <a:cs typeface="Arial" panose="020B0604020202020204" pitchFamily="34" charset="0"/>
              </a:rPr>
              <a:t>Pitches Per Inning+ IP_accel_2 + wSI..pi._accel_2 + wFA..pi._accel_2 + </a:t>
            </a:r>
          </a:p>
          <a:p>
            <a:pPr marL="914400" lvl="2" indent="0">
              <a:buNone/>
            </a:pPr>
            <a:r>
              <a:rPr lang="en-US" dirty="0" err="1">
                <a:latin typeface="Arial" panose="020B0604020202020204" pitchFamily="34" charset="0"/>
                <a:cs typeface="Arial" panose="020B0604020202020204" pitchFamily="34" charset="0"/>
              </a:rPr>
              <a:t>walk_rate</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win_rec</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vFA</a:t>
            </a:r>
            <a:r>
              <a:rPr lang="en-US" dirty="0">
                <a:latin typeface="Arial" panose="020B0604020202020204" pitchFamily="34" charset="0"/>
                <a:cs typeface="Arial" panose="020B0604020202020204" pitchFamily="34" charset="0"/>
              </a:rPr>
              <a:t>..pi. + FA...pi. + </a:t>
            </a:r>
            <a:r>
              <a:rPr lang="en-US" dirty="0" err="1">
                <a:latin typeface="Arial" panose="020B0604020202020204" pitchFamily="34" charset="0"/>
                <a:cs typeface="Arial" panose="020B0604020202020204" pitchFamily="34" charset="0"/>
              </a:rPr>
              <a:t>tj</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FA.Z..pi</a:t>
            </a:r>
            <a:r>
              <a:rPr lang="en-US" dirty="0">
                <a:latin typeface="Arial" panose="020B0604020202020204" pitchFamily="34" charset="0"/>
                <a:cs typeface="Arial" panose="020B0604020202020204" pitchFamily="34" charset="0"/>
              </a:rPr>
              <a:t>. + </a:t>
            </a:r>
          </a:p>
          <a:p>
            <a:pPr marL="914400" lvl="2" indent="0">
              <a:buNone/>
            </a:pPr>
            <a:r>
              <a:rPr lang="en-US" dirty="0">
                <a:latin typeface="Arial" panose="020B0604020202020204" pitchFamily="34" charset="0"/>
                <a:cs typeface="Arial" panose="020B0604020202020204" pitchFamily="34" charset="0"/>
              </a:rPr>
              <a:t>wild_pitch_rate_accel_2 + </a:t>
            </a:r>
            <a:r>
              <a:rPr lang="en-US" dirty="0" err="1">
                <a:latin typeface="Arial" panose="020B0604020202020204" pitchFamily="34" charset="0"/>
                <a:cs typeface="Arial" panose="020B0604020202020204" pitchFamily="34" charset="0"/>
              </a:rPr>
              <a:t>vFA</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pi.:FA</a:t>
            </a:r>
            <a:r>
              <a:rPr lang="en-US" dirty="0">
                <a:latin typeface="Arial" panose="020B0604020202020204" pitchFamily="34" charset="0"/>
                <a:cs typeface="Arial" panose="020B0604020202020204" pitchFamily="34" charset="0"/>
              </a:rPr>
              <a:t>...pi. + IP_accel_2:FA...pi. + </a:t>
            </a:r>
          </a:p>
          <a:p>
            <a:pPr marL="914400" lvl="2" indent="0">
              <a:buNone/>
            </a:pPr>
            <a:r>
              <a:rPr lang="en-US" dirty="0">
                <a:latin typeface="Arial" panose="020B0604020202020204" pitchFamily="34" charset="0"/>
                <a:cs typeface="Arial" panose="020B0604020202020204" pitchFamily="34" charset="0"/>
              </a:rPr>
              <a:t>P_per_IP:IP_accel_2 + FA...</a:t>
            </a:r>
            <a:r>
              <a:rPr lang="en-US" dirty="0" err="1">
                <a:latin typeface="Arial" panose="020B0604020202020204" pitchFamily="34" charset="0"/>
                <a:cs typeface="Arial" panose="020B0604020202020204" pitchFamily="34" charset="0"/>
              </a:rPr>
              <a:t>pi.:FA.Z..pi</a:t>
            </a:r>
            <a:r>
              <a:rPr lang="en-US" dirty="0">
                <a:latin typeface="Arial" panose="020B0604020202020204" pitchFamily="34" charset="0"/>
                <a:cs typeface="Arial" panose="020B0604020202020204" pitchFamily="34" charset="0"/>
              </a:rPr>
              <a:t>. + P_per_IP:wFA..pi._accel_2 + </a:t>
            </a:r>
          </a:p>
          <a:p>
            <a:pPr marL="914400" lvl="2" indent="0">
              <a:buNone/>
            </a:pPr>
            <a:r>
              <a:rPr lang="en-US" dirty="0">
                <a:latin typeface="Arial" panose="020B0604020202020204" pitchFamily="34" charset="0"/>
                <a:cs typeface="Arial" panose="020B0604020202020204" pitchFamily="34" charset="0"/>
              </a:rPr>
              <a:t>wSI..pi._accel_2:wFA..pi._accel_2 + tj:wild_pitch_rate_accel_2</a:t>
            </a:r>
          </a:p>
          <a:p>
            <a:pPr marL="0" indent="0">
              <a:buNone/>
            </a:pP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265F506-6069-714E-B1A1-AA71D7828E9F}"/>
              </a:ext>
            </a:extLst>
          </p:cNvPr>
          <p:cNvPicPr>
            <a:picLocks noChangeAspect="1"/>
          </p:cNvPicPr>
          <p:nvPr/>
        </p:nvPicPr>
        <p:blipFill>
          <a:blip r:embed="rId2"/>
          <a:stretch>
            <a:fillRect/>
          </a:stretch>
        </p:blipFill>
        <p:spPr>
          <a:xfrm>
            <a:off x="9701212" y="382385"/>
            <a:ext cx="1905000" cy="1066800"/>
          </a:xfrm>
          <a:prstGeom prst="rect">
            <a:avLst/>
          </a:prstGeom>
        </p:spPr>
      </p:pic>
      <p:sp>
        <p:nvSpPr>
          <p:cNvPr id="12" name="TextBox 11">
            <a:extLst>
              <a:ext uri="{FF2B5EF4-FFF2-40B4-BE49-F238E27FC236}">
                <a16:creationId xmlns:a16="http://schemas.microsoft.com/office/drawing/2014/main" id="{A2C2DDB3-677D-5A4A-919D-4DCB2F7B3E4A}"/>
              </a:ext>
            </a:extLst>
          </p:cNvPr>
          <p:cNvSpPr txBox="1"/>
          <p:nvPr/>
        </p:nvSpPr>
        <p:spPr>
          <a:xfrm>
            <a:off x="1251677" y="6120955"/>
            <a:ext cx="10354535"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Note: Logistic Regression requires that observations are independent, but does not require the explanatory variables to be linearly related to the dependent variable. Similarly, there is no assumption of constant variance or of normality in the errors. </a:t>
            </a:r>
          </a:p>
        </p:txBody>
      </p:sp>
    </p:spTree>
    <p:extLst>
      <p:ext uri="{BB962C8B-B14F-4D97-AF65-F5344CB8AC3E}">
        <p14:creationId xmlns:p14="http://schemas.microsoft.com/office/powerpoint/2010/main" val="2727694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5A0B8-ADBC-C549-A434-8B8AE1E645DA}"/>
              </a:ext>
            </a:extLst>
          </p:cNvPr>
          <p:cNvSpPr>
            <a:spLocks noGrp="1"/>
          </p:cNvSpPr>
          <p:nvPr>
            <p:ph type="title"/>
          </p:nvPr>
        </p:nvSpPr>
        <p:spPr/>
        <p:txBody>
          <a:bodyPr/>
          <a:lstStyle/>
          <a:p>
            <a:r>
              <a:rPr lang="en-US" dirty="0"/>
              <a:t>Variable Selection</a:t>
            </a:r>
          </a:p>
        </p:txBody>
      </p:sp>
      <p:sp>
        <p:nvSpPr>
          <p:cNvPr id="3" name="Text Placeholder 2">
            <a:extLst>
              <a:ext uri="{FF2B5EF4-FFF2-40B4-BE49-F238E27FC236}">
                <a16:creationId xmlns:a16="http://schemas.microsoft.com/office/drawing/2014/main" id="{2AA3E9CA-1FF8-1D4A-A0A5-0193E4223DC1}"/>
              </a:ext>
            </a:extLst>
          </p:cNvPr>
          <p:cNvSpPr>
            <a:spLocks noGrp="1"/>
          </p:cNvSpPr>
          <p:nvPr>
            <p:ph type="body" idx="1"/>
          </p:nvPr>
        </p:nvSpPr>
        <p:spPr/>
        <p:txBody>
          <a:bodyPr/>
          <a:lstStyle/>
          <a:p>
            <a:r>
              <a:rPr lang="en-US" dirty="0"/>
              <a:t>Reducing multicollinearity and NOISE</a:t>
            </a:r>
          </a:p>
        </p:txBody>
      </p:sp>
      <p:pic>
        <p:nvPicPr>
          <p:cNvPr id="4" name="Picture 3">
            <a:extLst>
              <a:ext uri="{FF2B5EF4-FFF2-40B4-BE49-F238E27FC236}">
                <a16:creationId xmlns:a16="http://schemas.microsoft.com/office/drawing/2014/main" id="{712C1F87-FDDB-A34C-94B4-2F1371C3D4E2}"/>
              </a:ext>
            </a:extLst>
          </p:cNvPr>
          <p:cNvPicPr>
            <a:picLocks noChangeAspect="1"/>
          </p:cNvPicPr>
          <p:nvPr/>
        </p:nvPicPr>
        <p:blipFill>
          <a:blip r:embed="rId2"/>
          <a:stretch>
            <a:fillRect/>
          </a:stretch>
        </p:blipFill>
        <p:spPr>
          <a:xfrm>
            <a:off x="8672918" y="557924"/>
            <a:ext cx="3175000" cy="2336800"/>
          </a:xfrm>
          <a:prstGeom prst="rect">
            <a:avLst/>
          </a:prstGeom>
        </p:spPr>
      </p:pic>
    </p:spTree>
    <p:extLst>
      <p:ext uri="{BB962C8B-B14F-4D97-AF65-F5344CB8AC3E}">
        <p14:creationId xmlns:p14="http://schemas.microsoft.com/office/powerpoint/2010/main" val="52350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FFE7-B51A-1548-B895-7ED8A11CFCB8}"/>
              </a:ext>
            </a:extLst>
          </p:cNvPr>
          <p:cNvSpPr>
            <a:spLocks noGrp="1"/>
          </p:cNvSpPr>
          <p:nvPr>
            <p:ph type="title"/>
          </p:nvPr>
        </p:nvSpPr>
        <p:spPr/>
        <p:txBody>
          <a:bodyPr/>
          <a:lstStyle/>
          <a:p>
            <a:r>
              <a:rPr lang="en-US" dirty="0"/>
              <a:t>Multicollinearity</a:t>
            </a:r>
          </a:p>
        </p:txBody>
      </p:sp>
      <p:graphicFrame>
        <p:nvGraphicFramePr>
          <p:cNvPr id="7" name="Content Placeholder 6">
            <a:extLst>
              <a:ext uri="{FF2B5EF4-FFF2-40B4-BE49-F238E27FC236}">
                <a16:creationId xmlns:a16="http://schemas.microsoft.com/office/drawing/2014/main" id="{5B9356C6-7DDD-D649-9221-4F5DA776CBA4}"/>
              </a:ext>
            </a:extLst>
          </p:cNvPr>
          <p:cNvGraphicFramePr>
            <a:graphicFrameLocks noGrp="1"/>
          </p:cNvGraphicFramePr>
          <p:nvPr>
            <p:ph sz="half" idx="2"/>
            <p:extLst>
              <p:ext uri="{D42A27DB-BD31-4B8C-83A1-F6EECF244321}">
                <p14:modId xmlns:p14="http://schemas.microsoft.com/office/powerpoint/2010/main" val="1657483182"/>
              </p:ext>
            </p:extLst>
          </p:nvPr>
        </p:nvGraphicFramePr>
        <p:xfrm>
          <a:off x="1252728" y="1874517"/>
          <a:ext cx="6016783" cy="4121998"/>
        </p:xfrm>
        <a:graphic>
          <a:graphicData uri="http://schemas.openxmlformats.org/drawingml/2006/table">
            <a:tbl>
              <a:tblPr firstRow="1" bandRow="1">
                <a:tableStyleId>{5C22544A-7EE6-4342-B048-85BDC9FD1C3A}</a:tableStyleId>
              </a:tblPr>
              <a:tblGrid>
                <a:gridCol w="1192760">
                  <a:extLst>
                    <a:ext uri="{9D8B030D-6E8A-4147-A177-3AD203B41FA5}">
                      <a16:colId xmlns:a16="http://schemas.microsoft.com/office/drawing/2014/main" val="2625636015"/>
                    </a:ext>
                  </a:extLst>
                </a:gridCol>
                <a:gridCol w="814373">
                  <a:extLst>
                    <a:ext uri="{9D8B030D-6E8A-4147-A177-3AD203B41FA5}">
                      <a16:colId xmlns:a16="http://schemas.microsoft.com/office/drawing/2014/main" val="882749029"/>
                    </a:ext>
                  </a:extLst>
                </a:gridCol>
                <a:gridCol w="693537">
                  <a:extLst>
                    <a:ext uri="{9D8B030D-6E8A-4147-A177-3AD203B41FA5}">
                      <a16:colId xmlns:a16="http://schemas.microsoft.com/office/drawing/2014/main" val="1500364810"/>
                    </a:ext>
                  </a:extLst>
                </a:gridCol>
                <a:gridCol w="712382">
                  <a:extLst>
                    <a:ext uri="{9D8B030D-6E8A-4147-A177-3AD203B41FA5}">
                      <a16:colId xmlns:a16="http://schemas.microsoft.com/office/drawing/2014/main" val="3792219550"/>
                    </a:ext>
                  </a:extLst>
                </a:gridCol>
                <a:gridCol w="674678">
                  <a:extLst>
                    <a:ext uri="{9D8B030D-6E8A-4147-A177-3AD203B41FA5}">
                      <a16:colId xmlns:a16="http://schemas.microsoft.com/office/drawing/2014/main" val="299141304"/>
                    </a:ext>
                  </a:extLst>
                </a:gridCol>
                <a:gridCol w="718187">
                  <a:extLst>
                    <a:ext uri="{9D8B030D-6E8A-4147-A177-3AD203B41FA5}">
                      <a16:colId xmlns:a16="http://schemas.microsoft.com/office/drawing/2014/main" val="2992112822"/>
                    </a:ext>
                  </a:extLst>
                </a:gridCol>
                <a:gridCol w="1210866">
                  <a:extLst>
                    <a:ext uri="{9D8B030D-6E8A-4147-A177-3AD203B41FA5}">
                      <a16:colId xmlns:a16="http://schemas.microsoft.com/office/drawing/2014/main" val="1252610456"/>
                    </a:ext>
                  </a:extLst>
                </a:gridCol>
              </a:tblGrid>
              <a:tr h="690129">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Pitches</a:t>
                      </a:r>
                    </a:p>
                  </a:txBody>
                  <a:tcPr marL="9188" marR="9188" marT="10959" marB="0" anchor="ctr">
                    <a:lnL w="12700" cmpd="sng">
                      <a:noFill/>
                    </a:ln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IP</a:t>
                      </a:r>
                    </a:p>
                  </a:txBody>
                  <a:tcPr marL="9188" marR="9188" marT="10959"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Accel in innings (2 years) </a:t>
                      </a:r>
                    </a:p>
                  </a:txBody>
                  <a:tcPr marL="9188" marR="9188" marT="10959"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Arial" panose="020B0604020202020204" pitchFamily="34" charset="0"/>
                          <a:cs typeface="Arial" panose="020B0604020202020204" pitchFamily="34" charset="0"/>
                        </a:rPr>
                        <a:t>Accel in pitches (2 years) </a:t>
                      </a:r>
                    </a:p>
                  </a:txBody>
                  <a:tcPr marL="9188" marR="9188" marT="10959"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FA</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 %</a:t>
                      </a:r>
                    </a:p>
                  </a:txBody>
                  <a:tcPr marL="9188" marR="9188" marT="10959"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Sinkers &amp; Cutters</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 %</a:t>
                      </a:r>
                    </a:p>
                  </a:txBody>
                  <a:tcPr marL="9188" marR="9188" marT="10959" marB="0" anchor="ctr"/>
                </a:tc>
                <a:extLst>
                  <a:ext uri="{0D108BD9-81ED-4DB2-BD59-A6C34878D82A}">
                    <a16:rowId xmlns:a16="http://schemas.microsoft.com/office/drawing/2014/main" val="1219416783"/>
                  </a:ext>
                </a:extLst>
              </a:tr>
              <a:tr h="548348">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Pitches</a:t>
                      </a:r>
                    </a:p>
                  </a:txBody>
                  <a:tcPr marL="9188" marR="9188" marT="10959" marB="0" anchor="ctr">
                    <a:lnT w="38100" cmpd="sng">
                      <a:noFill/>
                    </a:lnT>
                    <a:solidFill>
                      <a:srgbClr val="61B5C6"/>
                    </a:solid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1.00</a:t>
                      </a: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tc>
                <a:extLst>
                  <a:ext uri="{0D108BD9-81ED-4DB2-BD59-A6C34878D82A}">
                    <a16:rowId xmlns:a16="http://schemas.microsoft.com/office/drawing/2014/main" val="614115915"/>
                  </a:ext>
                </a:extLst>
              </a:tr>
              <a:tr h="548348">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IP</a:t>
                      </a:r>
                    </a:p>
                  </a:txBody>
                  <a:tcPr marL="9188" marR="9188" marT="10959" marB="0" anchor="ctr">
                    <a:solidFill>
                      <a:srgbClr val="61B5C6"/>
                    </a:solid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0.99</a:t>
                      </a:r>
                    </a:p>
                  </a:txBody>
                  <a:tcPr marL="9188" marR="9188" marT="10959" marB="0" anchor="ctr">
                    <a:solidFill>
                      <a:srgbClr val="FF8287"/>
                    </a:solid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1.00</a:t>
                      </a:r>
                    </a:p>
                  </a:txBody>
                  <a:tcPr marL="9188" marR="9188" marT="10959" marB="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dirty="0">
                        <a:solidFill>
                          <a:srgbClr val="000000"/>
                        </a:solidFill>
                        <a:effectLst/>
                        <a:latin typeface="Arial" panose="020B0604020202020204" pitchFamily="34" charset="0"/>
                        <a:cs typeface="Arial" panose="020B0604020202020204" pitchFamily="34" charset="0"/>
                      </a:endParaRPr>
                    </a:p>
                  </a:txBody>
                  <a:tcPr marL="9188" marR="9188" marT="10959" marB="0" anchor="ctr"/>
                </a:tc>
                <a:extLst>
                  <a:ext uri="{0D108BD9-81ED-4DB2-BD59-A6C34878D82A}">
                    <a16:rowId xmlns:a16="http://schemas.microsoft.com/office/drawing/2014/main" val="3686967154"/>
                  </a:ext>
                </a:extLst>
              </a:tr>
              <a:tr h="548348">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Accel in innings </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(2 years) </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9188" marR="9188" marT="10959" marB="0" anchor="ctr">
                    <a:solidFill>
                      <a:srgbClr val="61B5C6"/>
                    </a:solid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0.41</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0.42</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extLst>
                  <a:ext uri="{0D108BD9-81ED-4DB2-BD59-A6C34878D82A}">
                    <a16:rowId xmlns:a16="http://schemas.microsoft.com/office/drawing/2014/main" val="624144760"/>
                  </a:ext>
                </a:extLst>
              </a:tr>
              <a:tr h="548348">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Accel in pitches </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(2 years)</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9188" marR="9188" marT="10959" marB="0" anchor="ctr">
                    <a:solidFill>
                      <a:srgbClr val="61B5C6"/>
                    </a:solidFill>
                  </a:tcP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0.42</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0.42</a:t>
                      </a:r>
                    </a:p>
                  </a:txBody>
                  <a:tcPr marL="9188" marR="9188" marT="10959"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0.99</a:t>
                      </a:r>
                    </a:p>
                  </a:txBody>
                  <a:tcPr marL="9188" marR="9188" marT="10959" marB="0" anchor="ctr">
                    <a:solidFill>
                      <a:srgbClr val="FF8287"/>
                    </a:solidFill>
                  </a:tcP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extLst>
                  <a:ext uri="{0D108BD9-81ED-4DB2-BD59-A6C34878D82A}">
                    <a16:rowId xmlns:a16="http://schemas.microsoft.com/office/drawing/2014/main" val="1921606913"/>
                  </a:ext>
                </a:extLst>
              </a:tr>
              <a:tr h="548348">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FA </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9188" marR="9188" marT="10959" marB="0" anchor="ctr">
                    <a:solidFill>
                      <a:srgbClr val="61B5C6"/>
                    </a:solidFill>
                  </a:tcP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-0.08</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-0.10</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0.04</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0.04</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1.00</a:t>
                      </a:r>
                    </a:p>
                  </a:txBody>
                  <a:tcPr marL="9188" marR="9188" marT="10959" marB="0" anchor="ctr"/>
                </a:tc>
                <a:tc>
                  <a:txBody>
                    <a:bodyPr/>
                    <a:lstStyle/>
                    <a:p>
                      <a:pPr algn="ctr" fontAlgn="b"/>
                      <a:endParaRPr lang="en-US" sz="1000" b="0" i="0" u="none" strike="noStrike">
                        <a:solidFill>
                          <a:srgbClr val="000000"/>
                        </a:solidFill>
                        <a:effectLst/>
                        <a:latin typeface="Arial" panose="020B0604020202020204" pitchFamily="34" charset="0"/>
                        <a:cs typeface="Arial" panose="020B0604020202020204" pitchFamily="34" charset="0"/>
                      </a:endParaRPr>
                    </a:p>
                  </a:txBody>
                  <a:tcPr marL="9188" marR="9188" marT="10959" marB="0" anchor="ctr"/>
                </a:tc>
                <a:extLst>
                  <a:ext uri="{0D108BD9-81ED-4DB2-BD59-A6C34878D82A}">
                    <a16:rowId xmlns:a16="http://schemas.microsoft.com/office/drawing/2014/main" val="3553329952"/>
                  </a:ext>
                </a:extLst>
              </a:tr>
              <a:tr h="690129">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Sinkers &amp; Cutters</a:t>
                      </a:r>
                    </a:p>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a:t>
                      </a:r>
                    </a:p>
                  </a:txBody>
                  <a:tcPr marL="9188" marR="9188" marT="10959" marB="0" anchor="ctr">
                    <a:solidFill>
                      <a:srgbClr val="61B5C6"/>
                    </a:solidFill>
                  </a:tcP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0.04</a:t>
                      </a:r>
                    </a:p>
                  </a:txBody>
                  <a:tcPr marL="9188" marR="9188" marT="10959"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0.07</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-0.02</a:t>
                      </a:r>
                    </a:p>
                  </a:txBody>
                  <a:tcPr marL="9188" marR="9188" marT="10959" marB="0" anchor="ctr"/>
                </a:tc>
                <a:tc>
                  <a:txBody>
                    <a:bodyPr/>
                    <a:lstStyle/>
                    <a:p>
                      <a:pPr algn="ctr" fontAlgn="b"/>
                      <a:r>
                        <a:rPr lang="en-US" sz="1000" b="0" i="0" u="none" strike="noStrike">
                          <a:solidFill>
                            <a:srgbClr val="000000"/>
                          </a:solidFill>
                          <a:effectLst/>
                          <a:latin typeface="Arial" panose="020B0604020202020204" pitchFamily="34" charset="0"/>
                          <a:cs typeface="Arial" panose="020B0604020202020204" pitchFamily="34" charset="0"/>
                        </a:rPr>
                        <a:t>-0.02</a:t>
                      </a:r>
                    </a:p>
                  </a:txBody>
                  <a:tcPr marL="9188" marR="9188" marT="10959" marB="0" anchor="ct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-0.85</a:t>
                      </a:r>
                    </a:p>
                  </a:txBody>
                  <a:tcPr marL="9188" marR="9188" marT="10959" marB="0" anchor="ctr">
                    <a:solidFill>
                      <a:srgbClr val="FF8287"/>
                    </a:solidFill>
                  </a:tcPr>
                </a:tc>
                <a:tc>
                  <a:txBody>
                    <a:bodyPr/>
                    <a:lstStyle/>
                    <a:p>
                      <a:pPr algn="ctr" fontAlgn="b"/>
                      <a:r>
                        <a:rPr lang="en-US" sz="1000" b="0" i="0" u="none" strike="noStrike" dirty="0">
                          <a:solidFill>
                            <a:srgbClr val="000000"/>
                          </a:solidFill>
                          <a:effectLst/>
                          <a:latin typeface="Arial" panose="020B0604020202020204" pitchFamily="34" charset="0"/>
                          <a:cs typeface="Arial" panose="020B0604020202020204" pitchFamily="34" charset="0"/>
                        </a:rPr>
                        <a:t>1.00</a:t>
                      </a:r>
                    </a:p>
                  </a:txBody>
                  <a:tcPr marL="9188" marR="9188" marT="10959" marB="0" anchor="ctr"/>
                </a:tc>
                <a:extLst>
                  <a:ext uri="{0D108BD9-81ED-4DB2-BD59-A6C34878D82A}">
                    <a16:rowId xmlns:a16="http://schemas.microsoft.com/office/drawing/2014/main" val="2265047546"/>
                  </a:ext>
                </a:extLst>
              </a:tr>
            </a:tbl>
          </a:graphicData>
        </a:graphic>
      </p:graphicFrame>
      <p:sp>
        <p:nvSpPr>
          <p:cNvPr id="11" name="Content Placeholder 10">
            <a:extLst>
              <a:ext uri="{FF2B5EF4-FFF2-40B4-BE49-F238E27FC236}">
                <a16:creationId xmlns:a16="http://schemas.microsoft.com/office/drawing/2014/main" id="{E05C07B5-B906-1E4B-B9B2-88434CB8B40F}"/>
              </a:ext>
            </a:extLst>
          </p:cNvPr>
          <p:cNvSpPr>
            <a:spLocks noGrp="1"/>
          </p:cNvSpPr>
          <p:nvPr>
            <p:ph sz="quarter" idx="4"/>
          </p:nvPr>
        </p:nvSpPr>
        <p:spPr>
          <a:xfrm>
            <a:off x="7485322" y="2561721"/>
            <a:ext cx="4278752" cy="2996398"/>
          </a:xfrm>
        </p:spPr>
        <p:txBody>
          <a:bodyPr>
            <a:normAutofit/>
          </a:bodyPr>
          <a:lstStyle/>
          <a:p>
            <a:r>
              <a:rPr lang="en-US" sz="1400" dirty="0">
                <a:latin typeface="Arial" panose="020B0604020202020204" pitchFamily="34" charset="0"/>
                <a:cs typeface="Arial" panose="020B0604020202020204" pitchFamily="34" charset="0"/>
              </a:rPr>
              <a:t>There were some variables that required dropping prior to training:</a:t>
            </a:r>
          </a:p>
          <a:p>
            <a:pPr lvl="1">
              <a:buFont typeface="+mj-lt"/>
              <a:buAutoNum type="arabicPeriod"/>
            </a:pPr>
            <a:r>
              <a:rPr lang="en-US" sz="1400" dirty="0">
                <a:latin typeface="Arial" panose="020B0604020202020204" pitchFamily="34" charset="0"/>
                <a:cs typeface="Arial" panose="020B0604020202020204" pitchFamily="34" charset="0"/>
              </a:rPr>
              <a:t>Since Pitches and IP are essentially providing the same information. I opted to included just IP. </a:t>
            </a:r>
          </a:p>
          <a:p>
            <a:pPr lvl="1">
              <a:buFont typeface="+mj-lt"/>
              <a:buAutoNum type="arabicPeriod"/>
            </a:pPr>
            <a:r>
              <a:rPr lang="en-US" sz="1400" dirty="0">
                <a:latin typeface="Arial" panose="020B0604020202020204" pitchFamily="34" charset="0"/>
                <a:cs typeface="Arial" panose="020B0604020202020204" pitchFamily="34" charset="0"/>
              </a:rPr>
              <a:t>Same scenario with IP and Pitches Acceleration. I kept it consistent with IP. </a:t>
            </a:r>
          </a:p>
          <a:p>
            <a:pPr lvl="1">
              <a:buFont typeface="+mj-lt"/>
              <a:buAutoNum type="arabicPeriod"/>
            </a:pPr>
            <a:r>
              <a:rPr lang="en-US" sz="1400" dirty="0">
                <a:latin typeface="Arial" panose="020B0604020202020204" pitchFamily="34" charset="0"/>
                <a:cs typeface="Arial" panose="020B0604020202020204" pitchFamily="34" charset="0"/>
              </a:rPr>
              <a:t>Finally, the proportion of fastballs pitched is inversely related to the proportion of Sinkers and Cutters pitched. I kept Fastballs in for this analysis. </a:t>
            </a:r>
          </a:p>
        </p:txBody>
      </p:sp>
      <p:pic>
        <p:nvPicPr>
          <p:cNvPr id="12" name="Picture 11">
            <a:extLst>
              <a:ext uri="{FF2B5EF4-FFF2-40B4-BE49-F238E27FC236}">
                <a16:creationId xmlns:a16="http://schemas.microsoft.com/office/drawing/2014/main" id="{3DBD6E64-0462-4E4B-B691-841545E73BC6}"/>
              </a:ext>
            </a:extLst>
          </p:cNvPr>
          <p:cNvPicPr>
            <a:picLocks noChangeAspect="1"/>
          </p:cNvPicPr>
          <p:nvPr/>
        </p:nvPicPr>
        <p:blipFill>
          <a:blip r:embed="rId2"/>
          <a:stretch>
            <a:fillRect/>
          </a:stretch>
        </p:blipFill>
        <p:spPr>
          <a:xfrm>
            <a:off x="9701212" y="382385"/>
            <a:ext cx="1905000" cy="1066800"/>
          </a:xfrm>
          <a:prstGeom prst="rect">
            <a:avLst/>
          </a:prstGeom>
        </p:spPr>
      </p:pic>
    </p:spTree>
    <p:extLst>
      <p:ext uri="{BB962C8B-B14F-4D97-AF65-F5344CB8AC3E}">
        <p14:creationId xmlns:p14="http://schemas.microsoft.com/office/powerpoint/2010/main" val="1633016976"/>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docProps/app.xml><?xml version="1.0" encoding="utf-8"?>
<Properties xmlns="http://schemas.openxmlformats.org/officeDocument/2006/extended-properties" xmlns:vt="http://schemas.openxmlformats.org/officeDocument/2006/docPropsVTypes">
  <Template>{9CD38E2E-2962-4D4F-969F-F6A06795D593}tf10001071</Template>
  <TotalTime>11473</TotalTime>
  <Words>1823</Words>
  <Application>Microsoft Macintosh PowerPoint</Application>
  <PresentationFormat>Widescreen</PresentationFormat>
  <Paragraphs>277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Gill Sans MT</vt:lpstr>
      <vt:lpstr>Impact</vt:lpstr>
      <vt:lpstr>Badge</vt:lpstr>
      <vt:lpstr>Pitching Injuries</vt:lpstr>
      <vt:lpstr>Introduction</vt:lpstr>
      <vt:lpstr>Background</vt:lpstr>
      <vt:lpstr>Hypotheses</vt:lpstr>
      <vt:lpstr>Data Preparation</vt:lpstr>
      <vt:lpstr>Model Formulation</vt:lpstr>
      <vt:lpstr>Logistic Regression</vt:lpstr>
      <vt:lpstr>Variable Selection</vt:lpstr>
      <vt:lpstr>Multicollinearity</vt:lpstr>
      <vt:lpstr>Variable Creation</vt:lpstr>
      <vt:lpstr>Forward Selection</vt:lpstr>
      <vt:lpstr>Model Diagnostics</vt:lpstr>
      <vt:lpstr>Area Under The Curve</vt:lpstr>
      <vt:lpstr>Recall Rate (Final Model) </vt:lpstr>
      <vt:lpstr>Outlier Detection</vt:lpstr>
      <vt:lpstr>Influential Statistics</vt:lpstr>
      <vt:lpstr>Model Inference</vt:lpstr>
      <vt:lpstr>Coefficients Testing Hypotheses   </vt:lpstr>
      <vt:lpstr>Results (Hypothesis)</vt:lpstr>
      <vt:lpstr>PowerPoint Presentation</vt:lpstr>
      <vt:lpstr>Conclusions &amp; Limitations</vt:lpstr>
      <vt:lpstr>Conclusions</vt:lpstr>
      <vt:lpstr>Predictions (Holdout)</vt:lpstr>
      <vt:lpstr>The 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Pitcher Injuries</dc:title>
  <dc:creator>Nicholas Chapman</dc:creator>
  <cp:lastModifiedBy>Nicholas Chapman</cp:lastModifiedBy>
  <cp:revision>75</cp:revision>
  <dcterms:created xsi:type="dcterms:W3CDTF">2020-04-15T00:51:58Z</dcterms:created>
  <dcterms:modified xsi:type="dcterms:W3CDTF">2020-04-23T00:05:13Z</dcterms:modified>
</cp:coreProperties>
</file>